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</p:sldIdLst>
  <p:sldSz cy="5143500" cx="9144000"/>
  <p:notesSz cx="6858000" cy="9144000"/>
  <p:embeddedFontLst>
    <p:embeddedFont>
      <p:font typeface="Nunito"/>
      <p:regular r:id="rId105"/>
      <p:bold r:id="rId106"/>
      <p:italic r:id="rId107"/>
      <p:boldItalic r:id="rId108"/>
    </p:embeddedFont>
    <p:embeddedFont>
      <p:font typeface="Maven Pro"/>
      <p:regular r:id="rId109"/>
      <p:bold r:id="rId1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Nunito-italic.fntdata"/><Relationship Id="rId106" Type="http://schemas.openxmlformats.org/officeDocument/2006/relationships/font" Target="fonts/Nunito-bold.fntdata"/><Relationship Id="rId105" Type="http://schemas.openxmlformats.org/officeDocument/2006/relationships/font" Target="fonts/Nunito-regular.fntdata"/><Relationship Id="rId104" Type="http://schemas.openxmlformats.org/officeDocument/2006/relationships/slide" Target="slides/slide99.xml"/><Relationship Id="rId109" Type="http://schemas.openxmlformats.org/officeDocument/2006/relationships/font" Target="fonts/MavenPro-regular.fntdata"/><Relationship Id="rId108" Type="http://schemas.openxmlformats.org/officeDocument/2006/relationships/font" Target="fonts/Nunito-boldItalic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10" Type="http://schemas.openxmlformats.org/officeDocument/2006/relationships/font" Target="fonts/MavenPro-bold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bfc1bab80e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bfc1bab80e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bfc1bab80e_0_4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gbfc1bab80e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bfc1bab80e_0_4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gbfc1bab80e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bfc1bab80e_0_5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gbfc1bab80e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bfc1bab80e_0_5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gbfc1bab80e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bfc1bab80e_0_5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gbfc1bab80e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bfc1bab80e_0_5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gbfc1bab80e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bfc1bab80e_0_5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bfc1bab80e_0_5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bfc1bab80e_0_5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gbfc1bab80e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bfc1bab80e_0_6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gbfc1bab80e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bfc1bab80e_0_6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" name="Google Shape;668;gbfc1bab80e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bfc1bab80e_0_2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bfc1bab80e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bfc1bab80e_0_6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3" name="Google Shape;693;gbfc1bab80e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bfc1bab80e_0_6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8" name="Google Shape;708;gbfc1bab80e_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bfc1bab80e_0_7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3" name="Google Shape;733;gbfc1bab80e_0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bfc1bab80e_0_7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7" name="Google Shape;747;gbfc1bab80e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bfc1bab80e_0_7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8" name="Google Shape;768;gbfc1bab80e_0_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bfc1bab80e_0_7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4" name="Google Shape;784;gbfc1bab80e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bfc1bab80e_0_7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8" name="Google Shape;798;gbfc1bab80e_0_7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bfc1bab80e_0_7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3" name="Google Shape;813;gbfc1bab80e_0_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bfc1bab80e_0_7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4" name="Google Shape;824;gbfc1bab80e_0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bfc1bab80e_0_7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5" name="Google Shape;835;gbfc1bab80e_0_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bfc1bab80e_0_3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bfc1bab80e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bfc1bab80e_0_8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5" name="Google Shape;845;gbfc1bab80e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bfc1bab80e_0_8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9" name="Google Shape;859;gbfc1bab80e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bfc1bab80e_0_8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2" name="Google Shape;872;gbfc1bab80e_0_8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bfc1bab80e_0_8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5" name="Google Shape;885;gbfc1bab80e_0_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bfc1bab80e_0_8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7" name="Google Shape;897;gbfc1bab80e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bfc1bab80e_0_8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3" name="Google Shape;913;gbfc1bab80e_0_8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bfc1bab80e_0_8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2" name="Google Shape;932;gbfc1bab80e_0_8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bfc1bab80e_0_9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1" name="Google Shape;951;gbfc1bab80e_0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bfc1bab80e_0_9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0" name="Google Shape;970;gbfc1bab80e_0_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bfc1bab80e_0_9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7" name="Google Shape;987;gbfc1bab80e_0_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bfc1bab80e_0_3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gbfc1bab80e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bfc1bab80e_0_9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1" name="Google Shape;1001;gbfc1bab80e_0_9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bfc1bab80e_0_9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3" name="Google Shape;1023;gbfc1bab80e_0_9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bfc1bab80e_0_9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1" name="Google Shape;1041;gbfc1bab80e_0_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bfc1bab80e_0_10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0" name="Google Shape;1060;gbfc1bab80e_0_10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bfc1bab80e_0_10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2" name="Google Shape;1072;gbfc1bab80e_0_10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bfc1bab80e_0_10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8" name="Google Shape;1088;gbfc1bab80e_0_10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bfc1bab80e_0_10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0" name="Google Shape;1110;gbfc1bab80e_0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bfc1bab80e_0_10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6" name="Google Shape;1126;gbfc1bab80e_0_10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fc1bab80e_0_10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3" name="Google Shape;1143;gbfc1bab80e_0_10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bfc1bab80e_0_1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5" name="Google Shape;1165;gbfc1bab80e_0_1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bfc1bab80e_0_3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bfc1bab80e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bfc1bab80e_0_11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1" name="Google Shape;1181;gbfc1bab80e_0_1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bfc1bab80e_0_11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7" name="Google Shape;1197;gbfc1bab80e_0_1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bfc1bab80e_0_11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3" name="Google Shape;1213;gbfc1bab80e_0_1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c1bab80e_0_11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9" name="Google Shape;1229;gbfc1bab80e_0_1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bfc1bab80e_0_11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6" name="Google Shape;1246;gbfc1bab80e_0_1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bfc1bab80e_0_12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4" name="Google Shape;1264;gbfc1bab80e_0_1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bfc1bab80e_0_12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2" name="Google Shape;1282;gbfc1bab80e_0_1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bfc1bab80e_0_12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5" name="Google Shape;1295;gbfc1bab80e_0_1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bfc1bab80e_0_12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2" name="Google Shape;1312;gbfc1bab80e_0_1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bfc1bab80e_0_12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8" name="Google Shape;1328;gbfc1bab80e_0_1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bfc1bab80e_0_3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gbfc1bab80e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bfc1bab80e_0_12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4" name="Google Shape;1344;gbfc1bab80e_0_1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bfc1bab80e_0_12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0" name="Google Shape;1360;gbfc1bab80e_0_1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bfc1bab80e_0_13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9" name="Google Shape;1379;gbfc1bab80e_0_1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bfc1bab80e_0_13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2" name="Google Shape;1402;gbfc1bab80e_0_1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fc1bab80e_0_13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2" name="Google Shape;1422;gbfc1bab80e_0_1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bfc1bab80e_0_13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8" name="Google Shape;1438;gbfc1bab80e_0_1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bfc1bab80e_0_13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3" name="Google Shape;1453;gbfc1bab80e_0_1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bfc1bab80e_0_13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0" name="Google Shape;1470;gbfc1bab80e_0_1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bfc1bab80e_0_14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6" name="Google Shape;1486;gbfc1bab80e_0_1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bfc1bab80e_0_14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2" name="Google Shape;1502;gbfc1bab80e_0_1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bfc1bab80e_0_3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bfc1bab80e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bfc1bab80e_0_14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9" name="Google Shape;1519;gbfc1bab80e_0_1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bfc1bab80e_0_14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6" name="Google Shape;1536;gbfc1bab80e_0_1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bfc1bab80e_0_14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2" name="Google Shape;1552;gbfc1bab80e_0_1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bfc1bab80e_0_14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8" name="Google Shape;1568;gbfc1bab80e_0_1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bfc1bab80e_0_15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3" name="Google Shape;1583;gbfc1bab80e_0_1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bfc1bab80e_0_15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9" name="Google Shape;1599;gbfc1bab80e_0_1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bfc1bab80e_0_15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5" name="Google Shape;1615;gbfc1bab80e_0_1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bfc1bab80e_0_15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3" name="Google Shape;1633;gbfc1bab80e_0_1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bfc1bab80e_0_15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7" name="Google Shape;1647;gbfc1bab80e_0_1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bfc1bab80e_0_1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bfc1bab80e_0_1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bfc1bab80e_0_4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gbfc1bab80e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bfc1bab80e_0_15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0" name="Google Shape;1680;gbfc1bab80e_0_1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bfc1bab80e_0_1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bfc1bab80e_0_1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bfc1bab80e_0_16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4" name="Google Shape;1724;gbfc1bab80e_0_16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bfc1bab80e_0_16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0" name="Google Shape;1740;gbfc1bab80e_0_1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bfc1bab80e_0_16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4" name="Google Shape;1754;gbfc1bab80e_0_1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bfc1bab80e_0_16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8" name="Google Shape;1768;gbfc1bab80e_0_1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5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bfc1bab80e_0_16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7" name="Google Shape;1777;gbfc1bab80e_0_1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0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gbfc1bab80e_0_16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2" name="Google Shape;1792;gbfc1bab80e_0_1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bfc1bab80e_0_17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5" name="Google Shape;1805;gbfc1bab80e_0_1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bfc1bab80e_0_17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8" name="Google Shape;1818;gbfc1bab80e_0_1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bfc1bab80e_0_4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bfc1bab80e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bfc1bab80e_0_17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3" name="Google Shape;1833;gbfc1bab80e_0_1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8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bfc1bab80e_0_17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0" name="Google Shape;1850;gbfc1bab80e_0_1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0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bfc1bab80e_0_17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2" name="Google Shape;1862;gbfc1bab80e_0_1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bfc1bab80e_0_17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3" name="Google Shape;1883;gbfc1bab80e_0_1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9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bfc1bab80e_0_17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1" name="Google Shape;1901;gbfc1bab80e_0_1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2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gbfc1bab80e_0_18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4" name="Google Shape;1914;gbfc1bab80e_0_18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3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bfc1bab80e_0_18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5" name="Google Shape;1935;gbfc1bab80e_0_1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5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bfc1bab80e_0_18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7" name="Google Shape;1957;gbfc1bab80e_0_18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gbfc1bab80e_0_18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3" name="Google Shape;1973;gbfc1bab80e_0_1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8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bfc1bab80e_0_18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0" name="Google Shape;1990;gbfc1bab80e_0_1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g"/><Relationship Id="rId4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Relationship Id="rId4" Type="http://schemas.openxmlformats.org/officeDocument/2006/relationships/image" Target="../media/image3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Relationship Id="rId4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Relationship Id="rId4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g"/><Relationship Id="rId4" Type="http://schemas.openxmlformats.org/officeDocument/2006/relationships/hyperlink" Target="http://www.popbill.com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Relationship Id="rId4" Type="http://schemas.openxmlformats.org/officeDocument/2006/relationships/hyperlink" Target="https://www.popbill.com/SmsFax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jpg"/><Relationship Id="rId4" Type="http://schemas.openxmlformats.org/officeDocument/2006/relationships/image" Target="../media/image4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jpg"/><Relationship Id="rId4" Type="http://schemas.openxmlformats.org/officeDocument/2006/relationships/image" Target="../media/image4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jpg"/><Relationship Id="rId4" Type="http://schemas.openxmlformats.org/officeDocument/2006/relationships/image" Target="../media/image4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7.jpg"/><Relationship Id="rId5" Type="http://schemas.openxmlformats.org/officeDocument/2006/relationships/image" Target="../media/image10.jpg"/><Relationship Id="rId6" Type="http://schemas.openxmlformats.org/officeDocument/2006/relationships/image" Target="../media/image1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jpg"/><Relationship Id="rId4" Type="http://schemas.openxmlformats.org/officeDocument/2006/relationships/image" Target="../media/image51.jpg"/><Relationship Id="rId5" Type="http://schemas.openxmlformats.org/officeDocument/2006/relationships/image" Target="../media/image5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8.jpg"/><Relationship Id="rId4" Type="http://schemas.openxmlformats.org/officeDocument/2006/relationships/image" Target="../media/image6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9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jpg"/><Relationship Id="rId4" Type="http://schemas.openxmlformats.org/officeDocument/2006/relationships/image" Target="../media/image60.jpg"/><Relationship Id="rId5" Type="http://schemas.openxmlformats.org/officeDocument/2006/relationships/image" Target="../media/image6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1.jpg"/><Relationship Id="rId4" Type="http://schemas.openxmlformats.org/officeDocument/2006/relationships/image" Target="../media/image6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jpg"/><Relationship Id="rId4" Type="http://schemas.openxmlformats.org/officeDocument/2006/relationships/image" Target="../media/image67.jpg"/><Relationship Id="rId5" Type="http://schemas.openxmlformats.org/officeDocument/2006/relationships/image" Target="../media/image6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8.jpg"/><Relationship Id="rId4" Type="http://schemas.openxmlformats.org/officeDocument/2006/relationships/image" Target="../media/image7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2.jpg"/><Relationship Id="rId4" Type="http://schemas.openxmlformats.org/officeDocument/2006/relationships/image" Target="../media/image9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1.jpg"/><Relationship Id="rId4" Type="http://schemas.openxmlformats.org/officeDocument/2006/relationships/image" Target="../media/image7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6.jpg"/><Relationship Id="rId4" Type="http://schemas.openxmlformats.org/officeDocument/2006/relationships/image" Target="../media/image73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6.jpg"/><Relationship Id="rId4" Type="http://schemas.openxmlformats.org/officeDocument/2006/relationships/image" Target="../media/image9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8.jpg"/><Relationship Id="rId4" Type="http://schemas.openxmlformats.org/officeDocument/2006/relationships/image" Target="../media/image80.jpg"/><Relationship Id="rId5" Type="http://schemas.openxmlformats.org/officeDocument/2006/relationships/image" Target="../media/image84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4.jpg"/><Relationship Id="rId4" Type="http://schemas.openxmlformats.org/officeDocument/2006/relationships/image" Target="../media/image81.jpg"/><Relationship Id="rId5" Type="http://schemas.openxmlformats.org/officeDocument/2006/relationships/image" Target="../media/image91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7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3.jpg"/><Relationship Id="rId4" Type="http://schemas.openxmlformats.org/officeDocument/2006/relationships/image" Target="../media/image79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9.jpg"/><Relationship Id="rId4" Type="http://schemas.openxmlformats.org/officeDocument/2006/relationships/image" Target="../media/image86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7.jpg"/><Relationship Id="rId4" Type="http://schemas.openxmlformats.org/officeDocument/2006/relationships/image" Target="../media/image8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4.jpg"/><Relationship Id="rId4" Type="http://schemas.openxmlformats.org/officeDocument/2006/relationships/image" Target="../media/image85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4.jpg"/><Relationship Id="rId4" Type="http://schemas.openxmlformats.org/officeDocument/2006/relationships/image" Target="../media/image88.jpg"/><Relationship Id="rId5" Type="http://schemas.openxmlformats.org/officeDocument/2006/relationships/image" Target="../media/image92.jpg"/><Relationship Id="rId6" Type="http://schemas.openxmlformats.org/officeDocument/2006/relationships/image" Target="../media/image96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5.jpg"/><Relationship Id="rId4" Type="http://schemas.openxmlformats.org/officeDocument/2006/relationships/image" Target="../media/image98.jpg"/><Relationship Id="rId5" Type="http://schemas.openxmlformats.org/officeDocument/2006/relationships/image" Target="../media/image103.jpg"/><Relationship Id="rId6" Type="http://schemas.openxmlformats.org/officeDocument/2006/relationships/image" Target="../media/image101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9.jpg"/><Relationship Id="rId4" Type="http://schemas.openxmlformats.org/officeDocument/2006/relationships/image" Target="../media/image106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0.jpg"/><Relationship Id="rId4" Type="http://schemas.openxmlformats.org/officeDocument/2006/relationships/image" Target="../media/image105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8.jpg"/><Relationship Id="rId4" Type="http://schemas.openxmlformats.org/officeDocument/2006/relationships/image" Target="../media/image99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2.jpg"/><Relationship Id="rId4" Type="http://schemas.openxmlformats.org/officeDocument/2006/relationships/image" Target="../media/image107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13.jpg"/><Relationship Id="rId4" Type="http://schemas.openxmlformats.org/officeDocument/2006/relationships/image" Target="../media/image110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12.jpg"/><Relationship Id="rId4" Type="http://schemas.openxmlformats.org/officeDocument/2006/relationships/image" Target="../media/image114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15.jpg"/><Relationship Id="rId4" Type="http://schemas.openxmlformats.org/officeDocument/2006/relationships/image" Target="../media/image1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11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24.jpg"/><Relationship Id="rId4" Type="http://schemas.openxmlformats.org/officeDocument/2006/relationships/image" Target="../media/image122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34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21.jpg"/><Relationship Id="rId4" Type="http://schemas.openxmlformats.org/officeDocument/2006/relationships/image" Target="../media/image118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20.jpg"/><Relationship Id="rId4" Type="http://schemas.openxmlformats.org/officeDocument/2006/relationships/image" Target="../media/image123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29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7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38.jpg"/><Relationship Id="rId4" Type="http://schemas.openxmlformats.org/officeDocument/2006/relationships/image" Target="../media/image13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33.jpg"/><Relationship Id="rId4" Type="http://schemas.openxmlformats.org/officeDocument/2006/relationships/image" Target="../media/image143.jpg"/><Relationship Id="rId5" Type="http://schemas.openxmlformats.org/officeDocument/2006/relationships/image" Target="../media/image127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37.png"/><Relationship Id="rId4" Type="http://schemas.openxmlformats.org/officeDocument/2006/relationships/image" Target="../media/image139.png"/><Relationship Id="rId5" Type="http://schemas.openxmlformats.org/officeDocument/2006/relationships/image" Target="../media/image127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30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28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44.jpg"/><Relationship Id="rId4" Type="http://schemas.openxmlformats.org/officeDocument/2006/relationships/hyperlink" Target="http://www.as72.kr" TargetMode="External"/><Relationship Id="rId5" Type="http://schemas.openxmlformats.org/officeDocument/2006/relationships/hyperlink" Target="mailto:itelos@daum.net" TargetMode="Externa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42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41.png"/><Relationship Id="rId4" Type="http://schemas.openxmlformats.org/officeDocument/2006/relationships/image" Target="../media/image136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41.png"/><Relationship Id="rId4" Type="http://schemas.openxmlformats.org/officeDocument/2006/relationships/image" Target="../media/image140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4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14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47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41.png"/><Relationship Id="rId4" Type="http://schemas.openxmlformats.org/officeDocument/2006/relationships/image" Target="../media/image151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50.jpg"/><Relationship Id="rId4" Type="http://schemas.openxmlformats.org/officeDocument/2006/relationships/image" Target="../media/image146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48.jpg"/><Relationship Id="rId4" Type="http://schemas.openxmlformats.org/officeDocument/2006/relationships/image" Target="../media/image146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41.png"/><Relationship Id="rId4" Type="http://schemas.openxmlformats.org/officeDocument/2006/relationships/image" Target="../media/image153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54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52.jpg"/><Relationship Id="rId4" Type="http://schemas.openxmlformats.org/officeDocument/2006/relationships/image" Target="../media/image149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58.jpg"/><Relationship Id="rId4" Type="http://schemas.openxmlformats.org/officeDocument/2006/relationships/image" Target="../media/image156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57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5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/>
          <p:nvPr/>
        </p:nvSpPr>
        <p:spPr>
          <a:xfrm>
            <a:off x="3162176" y="4064952"/>
            <a:ext cx="747600" cy="5382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3"/>
          <p:cNvSpPr/>
          <p:nvPr/>
        </p:nvSpPr>
        <p:spPr>
          <a:xfrm>
            <a:off x="3838457" y="4064952"/>
            <a:ext cx="2071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800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(주)텔로스소프트 http://itelos.net </a:t>
            </a:r>
            <a:endParaRPr b="1" sz="1800">
              <a:solidFill>
                <a:srgbClr val="00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79" name="Google Shape;279;p13"/>
          <p:cNvSpPr/>
          <p:nvPr/>
        </p:nvSpPr>
        <p:spPr>
          <a:xfrm>
            <a:off x="0" y="982600"/>
            <a:ext cx="9144000" cy="999000"/>
          </a:xfrm>
          <a:prstGeom prst="rect">
            <a:avLst/>
          </a:prstGeom>
          <a:noFill/>
          <a:ln cap="flat" cmpd="sng" w="254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ko" sz="2700"/>
              <a:t>BIZMAKER2 </a:t>
            </a:r>
            <a:r>
              <a:rPr b="0" i="0" lang="ko" sz="2700" u="none" cap="none" strike="noStrike">
                <a:latin typeface="Arial"/>
                <a:ea typeface="Arial"/>
                <a:cs typeface="Arial"/>
                <a:sym typeface="Arial"/>
              </a:rPr>
              <a:t>사용설명서</a:t>
            </a:r>
            <a:endParaRPr b="0" i="0" sz="27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300" y="603925"/>
            <a:ext cx="5801200" cy="416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850" y="2161450"/>
            <a:ext cx="5655401" cy="2958601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9" name="Google Shape;469;p22"/>
          <p:cNvSpPr txBox="1"/>
          <p:nvPr/>
        </p:nvSpPr>
        <p:spPr>
          <a:xfrm>
            <a:off x="6288800" y="625650"/>
            <a:ext cx="2609100" cy="450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거래처리를 기간을 정해서 지불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등록을 할수 있습니다.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70" name="Google Shape;470;p22"/>
          <p:cNvSpPr txBox="1"/>
          <p:nvPr/>
        </p:nvSpPr>
        <p:spPr>
          <a:xfrm>
            <a:off x="6288800" y="1159050"/>
            <a:ext cx="2609100" cy="40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거래처명 입력후 엔터를 눌러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전잔액을 확인하세요.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71" name="Google Shape;471;p22"/>
          <p:cNvSpPr txBox="1"/>
          <p:nvPr/>
        </p:nvSpPr>
        <p:spPr>
          <a:xfrm>
            <a:off x="6288800" y="1645950"/>
            <a:ext cx="2609100" cy="61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금일수금액,할인액,결제구분,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비고 입력후 엔터를 눌러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임시저장 할 수 있습니다.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72" name="Google Shape;472;p22"/>
          <p:cNvSpPr txBox="1"/>
          <p:nvPr/>
        </p:nvSpPr>
        <p:spPr>
          <a:xfrm>
            <a:off x="6288800" y="2346750"/>
            <a:ext cx="2609100" cy="40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입력이 다 완료되면 저장버튼을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눌러 저장을 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73" name="Google Shape;473;p22"/>
          <p:cNvSpPr txBox="1"/>
          <p:nvPr/>
        </p:nvSpPr>
        <p:spPr>
          <a:xfrm>
            <a:off x="6288800" y="2833650"/>
            <a:ext cx="2609100" cy="571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메인메뉴의 송장내역에서 엔터를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누르시거나 계산버튼을 눌러 지불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을 완료하세요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74" name="Google Shape;474;p22"/>
          <p:cNvSpPr txBox="1"/>
          <p:nvPr/>
        </p:nvSpPr>
        <p:spPr>
          <a:xfrm>
            <a:off x="6288800" y="4142250"/>
            <a:ext cx="2609100" cy="450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 여러거래처를 연속으로 입력하고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싶을때는 연속거래를 눌러주세요.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75" name="Google Shape;475;p22"/>
          <p:cNvSpPr txBox="1"/>
          <p:nvPr/>
        </p:nvSpPr>
        <p:spPr>
          <a:xfrm>
            <a:off x="6288800" y="3487955"/>
            <a:ext cx="2609100" cy="571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6. 지불을 취소하고 싶을때 삭제하고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싶은 송장을 클릭후 지불삭제를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76" name="Google Shape;476;p22"/>
          <p:cNvSpPr/>
          <p:nvPr/>
        </p:nvSpPr>
        <p:spPr>
          <a:xfrm>
            <a:off x="0" y="1129450"/>
            <a:ext cx="253200" cy="274800"/>
          </a:xfrm>
          <a:prstGeom prst="wedgeRectCallout">
            <a:avLst>
              <a:gd fmla="val 618138" name="adj1"/>
              <a:gd fmla="val -5706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2"/>
          <p:cNvSpPr/>
          <p:nvPr/>
        </p:nvSpPr>
        <p:spPr>
          <a:xfrm>
            <a:off x="0" y="2882050"/>
            <a:ext cx="253200" cy="274800"/>
          </a:xfrm>
          <a:prstGeom prst="wedgeRectCallout">
            <a:avLst>
              <a:gd fmla="val 511246" name="adj1"/>
              <a:gd fmla="val 3091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2"/>
          <p:cNvSpPr/>
          <p:nvPr/>
        </p:nvSpPr>
        <p:spPr>
          <a:xfrm>
            <a:off x="6054150" y="748450"/>
            <a:ext cx="219000" cy="274800"/>
          </a:xfrm>
          <a:prstGeom prst="wedgeRectCallout">
            <a:avLst>
              <a:gd fmla="val -1843014" name="adj1"/>
              <a:gd fmla="val 3518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2"/>
          <p:cNvSpPr/>
          <p:nvPr/>
        </p:nvSpPr>
        <p:spPr>
          <a:xfrm>
            <a:off x="6054150" y="3415450"/>
            <a:ext cx="219000" cy="274800"/>
          </a:xfrm>
          <a:prstGeom prst="wedgeRectCallout">
            <a:avLst>
              <a:gd fmla="val -664795" name="adj1"/>
              <a:gd fmla="val -15182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2"/>
          <p:cNvSpPr/>
          <p:nvPr/>
        </p:nvSpPr>
        <p:spPr>
          <a:xfrm>
            <a:off x="6061975" y="2346750"/>
            <a:ext cx="219000" cy="274800"/>
          </a:xfrm>
          <a:prstGeom prst="wedgeRectCallout">
            <a:avLst>
              <a:gd fmla="val -1133984" name="adj1"/>
              <a:gd fmla="val 7179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2"/>
          <p:cNvSpPr/>
          <p:nvPr/>
        </p:nvSpPr>
        <p:spPr>
          <a:xfrm>
            <a:off x="0" y="3567850"/>
            <a:ext cx="253200" cy="274800"/>
          </a:xfrm>
          <a:prstGeom prst="wedgeRectCallout">
            <a:avLst>
              <a:gd fmla="val 125474" name="adj1"/>
              <a:gd fmla="val -2694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2"/>
          <p:cNvSpPr/>
          <p:nvPr/>
        </p:nvSpPr>
        <p:spPr>
          <a:xfrm>
            <a:off x="1386100" y="1490800"/>
            <a:ext cx="4458300" cy="210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2"/>
          <p:cNvSpPr/>
          <p:nvPr/>
        </p:nvSpPr>
        <p:spPr>
          <a:xfrm>
            <a:off x="1491700" y="922750"/>
            <a:ext cx="345300" cy="236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2"/>
          <p:cNvSpPr/>
          <p:nvPr/>
        </p:nvSpPr>
        <p:spPr>
          <a:xfrm>
            <a:off x="1886975" y="922750"/>
            <a:ext cx="289500" cy="236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2"/>
          <p:cNvSpPr/>
          <p:nvPr/>
        </p:nvSpPr>
        <p:spPr>
          <a:xfrm>
            <a:off x="6054150" y="1510450"/>
            <a:ext cx="219000" cy="274800"/>
          </a:xfrm>
          <a:prstGeom prst="wedgeRectCallout">
            <a:avLst>
              <a:gd fmla="val -1114966" name="adj1"/>
              <a:gd fmla="val 1598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2"/>
          <p:cNvSpPr/>
          <p:nvPr/>
        </p:nvSpPr>
        <p:spPr>
          <a:xfrm>
            <a:off x="3079025" y="2613775"/>
            <a:ext cx="671700" cy="144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2"/>
          <p:cNvSpPr/>
          <p:nvPr/>
        </p:nvSpPr>
        <p:spPr>
          <a:xfrm>
            <a:off x="375925" y="3510725"/>
            <a:ext cx="410100" cy="236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2"/>
          <p:cNvSpPr/>
          <p:nvPr/>
        </p:nvSpPr>
        <p:spPr>
          <a:xfrm>
            <a:off x="1150400" y="3028275"/>
            <a:ext cx="1624200" cy="152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2"/>
          <p:cNvSpPr/>
          <p:nvPr/>
        </p:nvSpPr>
        <p:spPr>
          <a:xfrm>
            <a:off x="2876000" y="3045250"/>
            <a:ext cx="3028200" cy="152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0" name="Google Shape;490;p22"/>
          <p:cNvCxnSpPr/>
          <p:nvPr/>
        </p:nvCxnSpPr>
        <p:spPr>
          <a:xfrm rot="10800000">
            <a:off x="1761850" y="1028800"/>
            <a:ext cx="32400" cy="1414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91" name="Google Shape;491;p22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 메인 화면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2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지불 (기간별 지불)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0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3"/>
          <p:cNvSpPr/>
          <p:nvPr/>
        </p:nvSpPr>
        <p:spPr>
          <a:xfrm>
            <a:off x="27400" y="1118475"/>
            <a:ext cx="287400" cy="240000"/>
          </a:xfrm>
          <a:prstGeom prst="wedgeRectCallout">
            <a:avLst>
              <a:gd fmla="val 216856" name="adj1"/>
              <a:gd fmla="val -5593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3"/>
          <p:cNvSpPr/>
          <p:nvPr/>
        </p:nvSpPr>
        <p:spPr>
          <a:xfrm>
            <a:off x="767725" y="819400"/>
            <a:ext cx="1173600" cy="32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3"/>
          <p:cNvSpPr/>
          <p:nvPr/>
        </p:nvSpPr>
        <p:spPr>
          <a:xfrm>
            <a:off x="37442" y="1396875"/>
            <a:ext cx="287400" cy="274800"/>
          </a:xfrm>
          <a:prstGeom prst="wedgeRectCallout">
            <a:avLst>
              <a:gd fmla="val 101133" name="adj1"/>
              <a:gd fmla="val -5732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3"/>
          <p:cNvSpPr/>
          <p:nvPr/>
        </p:nvSpPr>
        <p:spPr>
          <a:xfrm>
            <a:off x="479550" y="1281450"/>
            <a:ext cx="5372100" cy="191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3"/>
          <p:cNvSpPr txBox="1"/>
          <p:nvPr/>
        </p:nvSpPr>
        <p:spPr>
          <a:xfrm>
            <a:off x="6288800" y="6256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신규,저장,삭제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03" name="Google Shape;503;p23"/>
          <p:cNvSpPr txBox="1"/>
          <p:nvPr/>
        </p:nvSpPr>
        <p:spPr>
          <a:xfrm>
            <a:off x="6291000" y="972757"/>
            <a:ext cx="2609100" cy="86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1번 신규 클릭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사업장코드 입력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사업장순번 입력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사업장명칭 입력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04" name="Google Shape;504;p23"/>
          <p:cNvSpPr/>
          <p:nvPr/>
        </p:nvSpPr>
        <p:spPr>
          <a:xfrm>
            <a:off x="479550" y="1500825"/>
            <a:ext cx="4790400" cy="153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3"/>
          <p:cNvSpPr/>
          <p:nvPr/>
        </p:nvSpPr>
        <p:spPr>
          <a:xfrm>
            <a:off x="37442" y="1809450"/>
            <a:ext cx="287400" cy="274800"/>
          </a:xfrm>
          <a:prstGeom prst="wedgeRectCallout">
            <a:avLst>
              <a:gd fmla="val 119975" name="adj1"/>
              <a:gd fmla="val -14553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3"/>
          <p:cNvSpPr txBox="1"/>
          <p:nvPr/>
        </p:nvSpPr>
        <p:spPr>
          <a:xfrm>
            <a:off x="6288800" y="1905982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사업자번호,주소 입력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07" name="Google Shape;507;p23"/>
          <p:cNvSpPr/>
          <p:nvPr/>
        </p:nvSpPr>
        <p:spPr>
          <a:xfrm>
            <a:off x="479550" y="1755825"/>
            <a:ext cx="1755900" cy="865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3"/>
          <p:cNvSpPr txBox="1"/>
          <p:nvPr/>
        </p:nvSpPr>
        <p:spPr>
          <a:xfrm>
            <a:off x="6288800" y="2224514"/>
            <a:ext cx="2601900" cy="354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대표자명,업태,종목,계좌번호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입력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09" name="Google Shape;509;p23"/>
          <p:cNvSpPr/>
          <p:nvPr/>
        </p:nvSpPr>
        <p:spPr>
          <a:xfrm>
            <a:off x="2235450" y="1671675"/>
            <a:ext cx="757800" cy="771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3"/>
          <p:cNvSpPr/>
          <p:nvPr/>
        </p:nvSpPr>
        <p:spPr>
          <a:xfrm>
            <a:off x="37442" y="2146825"/>
            <a:ext cx="287400" cy="274800"/>
          </a:xfrm>
          <a:prstGeom prst="wedgeRectCallout">
            <a:avLst>
              <a:gd fmla="val 128047" name="adj1"/>
              <a:gd fmla="val -6283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3"/>
          <p:cNvSpPr/>
          <p:nvPr/>
        </p:nvSpPr>
        <p:spPr>
          <a:xfrm>
            <a:off x="5927617" y="1279725"/>
            <a:ext cx="287400" cy="274800"/>
          </a:xfrm>
          <a:prstGeom prst="wedgeRectCallout">
            <a:avLst>
              <a:gd fmla="val -493900" name="adj1"/>
              <a:gd fmla="val 18276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3"/>
          <p:cNvSpPr/>
          <p:nvPr/>
        </p:nvSpPr>
        <p:spPr>
          <a:xfrm>
            <a:off x="2993250" y="1728450"/>
            <a:ext cx="1796100" cy="673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3"/>
          <p:cNvSpPr txBox="1"/>
          <p:nvPr/>
        </p:nvSpPr>
        <p:spPr>
          <a:xfrm>
            <a:off x="6288800" y="2603391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전화/휴대폰,팩스,이메일 입력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14" name="Google Shape;514;p23"/>
          <p:cNvSpPr/>
          <p:nvPr/>
        </p:nvSpPr>
        <p:spPr>
          <a:xfrm>
            <a:off x="3920875" y="1188900"/>
            <a:ext cx="1298400" cy="328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3"/>
          <p:cNvSpPr/>
          <p:nvPr/>
        </p:nvSpPr>
        <p:spPr>
          <a:xfrm>
            <a:off x="5927617" y="767475"/>
            <a:ext cx="287400" cy="274800"/>
          </a:xfrm>
          <a:prstGeom prst="wedgeRectCallout">
            <a:avLst>
              <a:gd fmla="val -282461" name="adj1"/>
              <a:gd fmla="val 2254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3"/>
          <p:cNvSpPr txBox="1"/>
          <p:nvPr/>
        </p:nvSpPr>
        <p:spPr>
          <a:xfrm>
            <a:off x="6288800" y="2931628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6. 프린터를 설정합니다.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17" name="Google Shape;517;p23"/>
          <p:cNvSpPr txBox="1"/>
          <p:nvPr/>
        </p:nvSpPr>
        <p:spPr>
          <a:xfrm>
            <a:off x="6288800" y="3255100"/>
            <a:ext cx="2609100" cy="366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7. SMS ID를 입력합니다.(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문자관리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참조)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18" name="Google Shape;518;p23"/>
          <p:cNvSpPr/>
          <p:nvPr/>
        </p:nvSpPr>
        <p:spPr>
          <a:xfrm>
            <a:off x="4018825" y="815850"/>
            <a:ext cx="12006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23"/>
          <p:cNvSpPr/>
          <p:nvPr/>
        </p:nvSpPr>
        <p:spPr>
          <a:xfrm>
            <a:off x="5935392" y="2785050"/>
            <a:ext cx="287400" cy="274800"/>
          </a:xfrm>
          <a:prstGeom prst="wedgeRectCallout">
            <a:avLst>
              <a:gd fmla="val -1243395" name="adj1"/>
              <a:gd fmla="val -41663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3"/>
          <p:cNvSpPr/>
          <p:nvPr/>
        </p:nvSpPr>
        <p:spPr>
          <a:xfrm>
            <a:off x="5935392" y="2346525"/>
            <a:ext cx="287400" cy="274800"/>
          </a:xfrm>
          <a:prstGeom prst="wedgeRectCallout">
            <a:avLst>
              <a:gd fmla="val -226841" name="adj1"/>
              <a:gd fmla="val -13319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3"/>
          <p:cNvSpPr/>
          <p:nvPr/>
        </p:nvSpPr>
        <p:spPr>
          <a:xfrm>
            <a:off x="4789350" y="1983872"/>
            <a:ext cx="1062300" cy="153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3"/>
          <p:cNvSpPr txBox="1"/>
          <p:nvPr/>
        </p:nvSpPr>
        <p:spPr>
          <a:xfrm>
            <a:off x="6288800" y="3730978"/>
            <a:ext cx="2609100" cy="441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8. 입력을 눌러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파일인감을선택합니다.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23" name="Google Shape;523;p23"/>
          <p:cNvSpPr txBox="1"/>
          <p:nvPr/>
        </p:nvSpPr>
        <p:spPr>
          <a:xfrm>
            <a:off x="6288800" y="4262553"/>
            <a:ext cx="2609100" cy="366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9. 입력이 끝난후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저장버튼을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24" name="Google Shape;524;p23"/>
          <p:cNvSpPr txBox="1"/>
          <p:nvPr/>
        </p:nvSpPr>
        <p:spPr>
          <a:xfrm>
            <a:off x="6288800" y="4719128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10.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25" name="Google Shape;525;p23"/>
          <p:cNvSpPr/>
          <p:nvPr/>
        </p:nvSpPr>
        <p:spPr>
          <a:xfrm>
            <a:off x="7233" y="765620"/>
            <a:ext cx="339300" cy="278100"/>
          </a:xfrm>
          <a:prstGeom prst="wedgeRectCallout">
            <a:avLst>
              <a:gd fmla="val 127618" name="adj1"/>
              <a:gd fmla="val 4245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ko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3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23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사업장관리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28" name="Google Shape;52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2775" y="3040050"/>
            <a:ext cx="3590108" cy="188127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529" name="Google Shape;529;p23"/>
          <p:cNvCxnSpPr>
            <a:stCxn id="519" idx="4"/>
          </p:cNvCxnSpPr>
          <p:nvPr/>
        </p:nvCxnSpPr>
        <p:spPr>
          <a:xfrm>
            <a:off x="2505575" y="1777526"/>
            <a:ext cx="360000" cy="1515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22726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4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24"/>
          <p:cNvSpPr/>
          <p:nvPr/>
        </p:nvSpPr>
        <p:spPr>
          <a:xfrm>
            <a:off x="377425" y="1270075"/>
            <a:ext cx="375300" cy="984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24"/>
          <p:cNvSpPr/>
          <p:nvPr/>
        </p:nvSpPr>
        <p:spPr>
          <a:xfrm>
            <a:off x="5947580" y="711275"/>
            <a:ext cx="287400" cy="274800"/>
          </a:xfrm>
          <a:prstGeom prst="wedgeRectCallout">
            <a:avLst>
              <a:gd fmla="val -184631" name="adj1"/>
              <a:gd fmla="val 21633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24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사용자등록관리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9" name="Google Shape;539;p24"/>
          <p:cNvSpPr/>
          <p:nvPr/>
        </p:nvSpPr>
        <p:spPr>
          <a:xfrm>
            <a:off x="4854925" y="1406325"/>
            <a:ext cx="710400" cy="401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24"/>
          <p:cNvSpPr/>
          <p:nvPr/>
        </p:nvSpPr>
        <p:spPr>
          <a:xfrm>
            <a:off x="37450" y="1059450"/>
            <a:ext cx="287400" cy="240000"/>
          </a:xfrm>
          <a:prstGeom prst="wedgeRectCallout">
            <a:avLst>
              <a:gd fmla="val 82098" name="adj1"/>
              <a:gd fmla="val 14169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24"/>
          <p:cNvSpPr/>
          <p:nvPr/>
        </p:nvSpPr>
        <p:spPr>
          <a:xfrm>
            <a:off x="4854875" y="1990175"/>
            <a:ext cx="710400" cy="401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24"/>
          <p:cNvSpPr/>
          <p:nvPr/>
        </p:nvSpPr>
        <p:spPr>
          <a:xfrm>
            <a:off x="5947580" y="1548475"/>
            <a:ext cx="287400" cy="274800"/>
          </a:xfrm>
          <a:prstGeom prst="wedgeRectCallout">
            <a:avLst>
              <a:gd fmla="val -172697" name="adj1"/>
              <a:gd fmla="val 14597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24"/>
          <p:cNvSpPr txBox="1"/>
          <p:nvPr/>
        </p:nvSpPr>
        <p:spPr>
          <a:xfrm>
            <a:off x="6288800" y="6256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신규,저장,삭제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44" name="Google Shape;544;p24"/>
          <p:cNvSpPr txBox="1"/>
          <p:nvPr/>
        </p:nvSpPr>
        <p:spPr>
          <a:xfrm>
            <a:off x="6288800" y="9860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아이디,패스워드,사용등급을 입력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45" name="Google Shape;545;p24"/>
          <p:cNvSpPr txBox="1"/>
          <p:nvPr/>
        </p:nvSpPr>
        <p:spPr>
          <a:xfrm>
            <a:off x="6288800" y="1346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부서명,이름,휴대폰을 입력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46" name="Google Shape;546;p24"/>
          <p:cNvSpPr txBox="1"/>
          <p:nvPr/>
        </p:nvSpPr>
        <p:spPr>
          <a:xfrm>
            <a:off x="6288800" y="2514582"/>
            <a:ext cx="2609100" cy="602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 사용등급은 총 1등급,8등급이며  8등급은 </a:t>
            </a:r>
            <a:r>
              <a:rPr b="1" i="0" lang="ko" sz="1200" u="sng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사용자권한등록관리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에서 사용메뉴를 추가해야 합니다.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47" name="Google Shape;547;p24"/>
          <p:cNvSpPr/>
          <p:nvPr/>
        </p:nvSpPr>
        <p:spPr>
          <a:xfrm>
            <a:off x="836275" y="1060500"/>
            <a:ext cx="3352500" cy="1369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24"/>
          <p:cNvSpPr/>
          <p:nvPr/>
        </p:nvSpPr>
        <p:spPr>
          <a:xfrm>
            <a:off x="37455" y="2434350"/>
            <a:ext cx="287400" cy="274800"/>
          </a:xfrm>
          <a:prstGeom prst="wedgeRectCallout">
            <a:avLst>
              <a:gd fmla="val 325955" name="adj1"/>
              <a:gd fmla="val -10368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4"/>
          <p:cNvSpPr txBox="1"/>
          <p:nvPr/>
        </p:nvSpPr>
        <p:spPr>
          <a:xfrm>
            <a:off x="6288800" y="1706925"/>
            <a:ext cx="2609100" cy="36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검색을 클릭 원하는 사람의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데이터 수정이 가능합니다.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50" name="Google Shape;550;p24"/>
          <p:cNvSpPr txBox="1"/>
          <p:nvPr/>
        </p:nvSpPr>
        <p:spPr>
          <a:xfrm>
            <a:off x="6288800" y="215416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저장을 누른 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0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5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5"/>
          <p:cNvSpPr/>
          <p:nvPr/>
        </p:nvSpPr>
        <p:spPr>
          <a:xfrm>
            <a:off x="930025" y="973850"/>
            <a:ext cx="2042700" cy="176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5"/>
          <p:cNvSpPr/>
          <p:nvPr/>
        </p:nvSpPr>
        <p:spPr>
          <a:xfrm>
            <a:off x="37455" y="1077375"/>
            <a:ext cx="287400" cy="274800"/>
          </a:xfrm>
          <a:prstGeom prst="wedgeRectCallout">
            <a:avLst>
              <a:gd fmla="val 307931" name="adj1"/>
              <a:gd fmla="val -4130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5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사용자권한등록관리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0" name="Google Shape;560;p25"/>
          <p:cNvSpPr txBox="1"/>
          <p:nvPr/>
        </p:nvSpPr>
        <p:spPr>
          <a:xfrm>
            <a:off x="6288800" y="6256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메뉴권한을 설정할 직원을 입력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61" name="Google Shape;561;p25"/>
          <p:cNvSpPr txBox="1"/>
          <p:nvPr/>
        </p:nvSpPr>
        <p:spPr>
          <a:xfrm>
            <a:off x="6288800" y="997100"/>
            <a:ext cx="2609100" cy="37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직원을 선택후 권한을 줄 메뉴를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선택 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62" name="Google Shape;562;p25"/>
          <p:cNvSpPr/>
          <p:nvPr/>
        </p:nvSpPr>
        <p:spPr>
          <a:xfrm>
            <a:off x="379725" y="787225"/>
            <a:ext cx="5180400" cy="96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5"/>
          <p:cNvSpPr/>
          <p:nvPr/>
        </p:nvSpPr>
        <p:spPr>
          <a:xfrm>
            <a:off x="5968405" y="754875"/>
            <a:ext cx="287400" cy="274800"/>
          </a:xfrm>
          <a:prstGeom prst="wedgeRectCallout">
            <a:avLst>
              <a:gd fmla="val -195392" name="adj1"/>
              <a:gd fmla="val -2845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5"/>
          <p:cNvSpPr txBox="1"/>
          <p:nvPr/>
        </p:nvSpPr>
        <p:spPr>
          <a:xfrm>
            <a:off x="6288800" y="14648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권한을 다시 삭제 및 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65" name="Google Shape;565;p25"/>
          <p:cNvSpPr/>
          <p:nvPr/>
        </p:nvSpPr>
        <p:spPr>
          <a:xfrm>
            <a:off x="3056850" y="964250"/>
            <a:ext cx="836400" cy="195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5"/>
          <p:cNvSpPr/>
          <p:nvPr/>
        </p:nvSpPr>
        <p:spPr>
          <a:xfrm>
            <a:off x="5968405" y="1174600"/>
            <a:ext cx="287400" cy="274800"/>
          </a:xfrm>
          <a:prstGeom prst="wedgeRectCallout">
            <a:avLst>
              <a:gd fmla="val -767060" name="adj1"/>
              <a:gd fmla="val -7805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5"/>
          <p:cNvSpPr txBox="1"/>
          <p:nvPr/>
        </p:nvSpPr>
        <p:spPr>
          <a:xfrm>
            <a:off x="6288800" y="1836300"/>
            <a:ext cx="2609100" cy="47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선택한 해당직원이 쓸수있는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 메뉴입니다.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68" name="Google Shape;568;p25"/>
          <p:cNvSpPr/>
          <p:nvPr/>
        </p:nvSpPr>
        <p:spPr>
          <a:xfrm>
            <a:off x="2627250" y="1240575"/>
            <a:ext cx="2915700" cy="1749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5"/>
          <p:cNvSpPr/>
          <p:nvPr/>
        </p:nvSpPr>
        <p:spPr>
          <a:xfrm>
            <a:off x="5968405" y="1928575"/>
            <a:ext cx="287400" cy="274800"/>
          </a:xfrm>
          <a:prstGeom prst="wedgeRectCallout">
            <a:avLst>
              <a:gd fmla="val -195392" name="adj1"/>
              <a:gd fmla="val -2845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5"/>
          <p:cNvSpPr/>
          <p:nvPr/>
        </p:nvSpPr>
        <p:spPr>
          <a:xfrm>
            <a:off x="2494125" y="1825350"/>
            <a:ext cx="133200" cy="274800"/>
          </a:xfrm>
          <a:prstGeom prst="lef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5"/>
          <p:cNvSpPr txBox="1"/>
          <p:nvPr/>
        </p:nvSpPr>
        <p:spPr>
          <a:xfrm>
            <a:off x="6288800" y="24084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72" name="Google Shape;572;p25"/>
          <p:cNvSpPr/>
          <p:nvPr/>
        </p:nvSpPr>
        <p:spPr>
          <a:xfrm>
            <a:off x="379725" y="1240400"/>
            <a:ext cx="2114400" cy="1749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1" cy="3484201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26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436650" y="1354925"/>
            <a:ext cx="621600" cy="1389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935392" y="3519875"/>
            <a:ext cx="287400" cy="274800"/>
          </a:xfrm>
          <a:prstGeom prst="wedgeRectCallout">
            <a:avLst>
              <a:gd fmla="val -160732" name="adj1"/>
              <a:gd fmla="val 8889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ko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37442" y="930450"/>
            <a:ext cx="287400" cy="274800"/>
          </a:xfrm>
          <a:prstGeom prst="wedgeRectCallout">
            <a:avLst>
              <a:gd fmla="val 88903" name="adj1"/>
              <a:gd fmla="val 29815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ko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6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계정과목관리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250725" y="3519875"/>
            <a:ext cx="4316700" cy="157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6"/>
          <p:cNvSpPr txBox="1"/>
          <p:nvPr/>
        </p:nvSpPr>
        <p:spPr>
          <a:xfrm>
            <a:off x="6288800" y="1148325"/>
            <a:ext cx="2609100" cy="41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계정과목 항목 입력후 그룹명을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입력후 추가,수정,삭제할수 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935392" y="2726100"/>
            <a:ext cx="287400" cy="274800"/>
          </a:xfrm>
          <a:prstGeom prst="wedgeRectCallout">
            <a:avLst>
              <a:gd fmla="val -181330" name="adj1"/>
              <a:gd fmla="val 23421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ko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3293325" y="3797950"/>
            <a:ext cx="2274000" cy="229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 txBox="1"/>
          <p:nvPr/>
        </p:nvSpPr>
        <p:spPr>
          <a:xfrm>
            <a:off x="6288800" y="16815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추가,수정,삭제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88" name="Google Shape;588;p26"/>
          <p:cNvSpPr txBox="1"/>
          <p:nvPr/>
        </p:nvSpPr>
        <p:spPr>
          <a:xfrm>
            <a:off x="6288800" y="207592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89" name="Google Shape;589;p26"/>
          <p:cNvSpPr txBox="1"/>
          <p:nvPr/>
        </p:nvSpPr>
        <p:spPr>
          <a:xfrm>
            <a:off x="6288799" y="612995"/>
            <a:ext cx="2609100" cy="41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열기,엑셀출력,기간별계정조회,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과목설명 기능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25650"/>
            <a:ext cx="5610551" cy="34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27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27"/>
          <p:cNvSpPr txBox="1"/>
          <p:nvPr/>
        </p:nvSpPr>
        <p:spPr>
          <a:xfrm>
            <a:off x="2378250" y="123175"/>
            <a:ext cx="29058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계정과목관리(기간별계정조회)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7" name="Google Shape;597;p27"/>
          <p:cNvSpPr txBox="1"/>
          <p:nvPr/>
        </p:nvSpPr>
        <p:spPr>
          <a:xfrm>
            <a:off x="6288800" y="6256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프린트,엑셀출력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598" name="Google Shape;598;p27"/>
          <p:cNvSpPr/>
          <p:nvPr/>
        </p:nvSpPr>
        <p:spPr>
          <a:xfrm>
            <a:off x="377425" y="1314100"/>
            <a:ext cx="384900" cy="532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27"/>
          <p:cNvSpPr/>
          <p:nvPr/>
        </p:nvSpPr>
        <p:spPr>
          <a:xfrm>
            <a:off x="27400" y="889875"/>
            <a:ext cx="287400" cy="240000"/>
          </a:xfrm>
          <a:prstGeom prst="wedgeRectCallout">
            <a:avLst>
              <a:gd fmla="val 64066" name="adj1"/>
              <a:gd fmla="val 16293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27"/>
          <p:cNvSpPr/>
          <p:nvPr/>
        </p:nvSpPr>
        <p:spPr>
          <a:xfrm>
            <a:off x="1434525" y="1136500"/>
            <a:ext cx="3641100" cy="17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27"/>
          <p:cNvSpPr/>
          <p:nvPr/>
        </p:nvSpPr>
        <p:spPr>
          <a:xfrm>
            <a:off x="5935400" y="812025"/>
            <a:ext cx="287400" cy="240000"/>
          </a:xfrm>
          <a:prstGeom prst="wedgeRectCallout">
            <a:avLst>
              <a:gd fmla="val -346138" name="adj1"/>
              <a:gd fmla="val 12136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27"/>
          <p:cNvSpPr txBox="1"/>
          <p:nvPr/>
        </p:nvSpPr>
        <p:spPr>
          <a:xfrm>
            <a:off x="6288800" y="10393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기간을정해 조회가 가능합니다.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03" name="Google Shape;603;p27"/>
          <p:cNvSpPr txBox="1"/>
          <p:nvPr/>
        </p:nvSpPr>
        <p:spPr>
          <a:xfrm>
            <a:off x="6288800" y="14529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625" y="625650"/>
            <a:ext cx="5615776" cy="34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28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8"/>
          <p:cNvSpPr/>
          <p:nvPr/>
        </p:nvSpPr>
        <p:spPr>
          <a:xfrm>
            <a:off x="396975" y="3406675"/>
            <a:ext cx="1731300" cy="583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8"/>
          <p:cNvSpPr/>
          <p:nvPr/>
        </p:nvSpPr>
        <p:spPr>
          <a:xfrm>
            <a:off x="32230" y="1933500"/>
            <a:ext cx="287400" cy="274800"/>
          </a:xfrm>
          <a:prstGeom prst="wedgeRectCallout">
            <a:avLst>
              <a:gd fmla="val 80417" name="adj1"/>
              <a:gd fmla="val 57810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8"/>
          <p:cNvSpPr/>
          <p:nvPr/>
        </p:nvSpPr>
        <p:spPr>
          <a:xfrm>
            <a:off x="2554925" y="3406675"/>
            <a:ext cx="2238000" cy="583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28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거래처분류 등록관리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4" name="Google Shape;614;p28"/>
          <p:cNvSpPr/>
          <p:nvPr/>
        </p:nvSpPr>
        <p:spPr>
          <a:xfrm>
            <a:off x="5968392" y="3304950"/>
            <a:ext cx="287400" cy="274800"/>
          </a:xfrm>
          <a:prstGeom prst="wedgeRectCallout">
            <a:avLst>
              <a:gd fmla="val -433105" name="adj1"/>
              <a:gd fmla="val 14798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28"/>
          <p:cNvSpPr txBox="1"/>
          <p:nvPr/>
        </p:nvSpPr>
        <p:spPr>
          <a:xfrm>
            <a:off x="6288800" y="6256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추가클릭후분류명 입력후 저장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16" name="Google Shape;616;p28"/>
          <p:cNvSpPr txBox="1"/>
          <p:nvPr/>
        </p:nvSpPr>
        <p:spPr>
          <a:xfrm>
            <a:off x="6288800" y="102242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거래처명,순서 입력후 저장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17" name="Google Shape;617;p28"/>
          <p:cNvSpPr txBox="1"/>
          <p:nvPr/>
        </p:nvSpPr>
        <p:spPr>
          <a:xfrm>
            <a:off x="6288800" y="14192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0" cy="2732526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29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29"/>
          <p:cNvSpPr/>
          <p:nvPr/>
        </p:nvSpPr>
        <p:spPr>
          <a:xfrm>
            <a:off x="324850" y="2760200"/>
            <a:ext cx="2234700" cy="540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29"/>
          <p:cNvSpPr/>
          <p:nvPr/>
        </p:nvSpPr>
        <p:spPr>
          <a:xfrm>
            <a:off x="37455" y="2378250"/>
            <a:ext cx="287400" cy="274800"/>
          </a:xfrm>
          <a:prstGeom prst="wedgeRectCallout">
            <a:avLst>
              <a:gd fmla="val 60567" name="adj1"/>
              <a:gd fmla="val 16689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29"/>
          <p:cNvSpPr/>
          <p:nvPr/>
        </p:nvSpPr>
        <p:spPr>
          <a:xfrm>
            <a:off x="2590250" y="2760200"/>
            <a:ext cx="2183400" cy="540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29"/>
          <p:cNvSpPr txBox="1"/>
          <p:nvPr/>
        </p:nvSpPr>
        <p:spPr>
          <a:xfrm>
            <a:off x="2378250" y="123175"/>
            <a:ext cx="24603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3147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포스설정메뉴 등록수정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8" name="Google Shape;628;p29"/>
          <p:cNvSpPr/>
          <p:nvPr/>
        </p:nvSpPr>
        <p:spPr>
          <a:xfrm>
            <a:off x="5968392" y="2409200"/>
            <a:ext cx="287400" cy="274800"/>
          </a:xfrm>
          <a:prstGeom prst="wedgeRectCallout">
            <a:avLst>
              <a:gd fmla="val -478799" name="adj1"/>
              <a:gd fmla="val 14839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9"/>
          <p:cNvSpPr txBox="1"/>
          <p:nvPr/>
        </p:nvSpPr>
        <p:spPr>
          <a:xfrm>
            <a:off x="6288800" y="6256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추가클릭후 분류명 입력 저장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30" name="Google Shape;630;p29"/>
          <p:cNvSpPr txBox="1"/>
          <p:nvPr/>
        </p:nvSpPr>
        <p:spPr>
          <a:xfrm>
            <a:off x="6288800" y="1014875"/>
            <a:ext cx="2609100" cy="358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분류명을 정하고 필요한 상품명,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순서를정하고 저장을 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31" name="Google Shape;631;p29"/>
          <p:cNvSpPr/>
          <p:nvPr/>
        </p:nvSpPr>
        <p:spPr>
          <a:xfrm>
            <a:off x="1080500" y="782525"/>
            <a:ext cx="949200" cy="183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825" y="3252500"/>
            <a:ext cx="4180575" cy="1809551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3" name="Google Shape;633;p29"/>
          <p:cNvSpPr/>
          <p:nvPr/>
        </p:nvSpPr>
        <p:spPr>
          <a:xfrm>
            <a:off x="5968405" y="3623750"/>
            <a:ext cx="287400" cy="274800"/>
          </a:xfrm>
          <a:prstGeom prst="wedgeRectCallout">
            <a:avLst>
              <a:gd fmla="val -526202" name="adj1"/>
              <a:gd fmla="val 4138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9"/>
          <p:cNvSpPr txBox="1"/>
          <p:nvPr/>
        </p:nvSpPr>
        <p:spPr>
          <a:xfrm>
            <a:off x="6288800" y="1487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화면을 미리 확인할수있습니다.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35" name="Google Shape;635;p29"/>
          <p:cNvSpPr txBox="1"/>
          <p:nvPr/>
        </p:nvSpPr>
        <p:spPr>
          <a:xfrm>
            <a:off x="6288800" y="187672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cxnSp>
        <p:nvCxnSpPr>
          <p:cNvPr id="636" name="Google Shape;636;p29"/>
          <p:cNvCxnSpPr/>
          <p:nvPr/>
        </p:nvCxnSpPr>
        <p:spPr>
          <a:xfrm>
            <a:off x="1587325" y="898225"/>
            <a:ext cx="284700" cy="2524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49" cy="34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30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30"/>
          <p:cNvSpPr/>
          <p:nvPr/>
        </p:nvSpPr>
        <p:spPr>
          <a:xfrm>
            <a:off x="451450" y="1275575"/>
            <a:ext cx="5336100" cy="15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30"/>
          <p:cNvSpPr/>
          <p:nvPr/>
        </p:nvSpPr>
        <p:spPr>
          <a:xfrm>
            <a:off x="451425" y="1484550"/>
            <a:ext cx="5336100" cy="347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30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매입 거래처관리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6" name="Google Shape;646;p30"/>
          <p:cNvSpPr/>
          <p:nvPr/>
        </p:nvSpPr>
        <p:spPr>
          <a:xfrm>
            <a:off x="814075" y="869275"/>
            <a:ext cx="1761300" cy="250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30"/>
          <p:cNvSpPr/>
          <p:nvPr/>
        </p:nvSpPr>
        <p:spPr>
          <a:xfrm>
            <a:off x="451400" y="1854275"/>
            <a:ext cx="5336100" cy="347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30"/>
          <p:cNvSpPr/>
          <p:nvPr/>
        </p:nvSpPr>
        <p:spPr>
          <a:xfrm>
            <a:off x="451450" y="2224000"/>
            <a:ext cx="5317200" cy="44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30"/>
          <p:cNvSpPr txBox="1"/>
          <p:nvPr/>
        </p:nvSpPr>
        <p:spPr>
          <a:xfrm>
            <a:off x="6288800" y="618416"/>
            <a:ext cx="2609100" cy="36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신규,저장,삭제,엑셀,변경업무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650" name="Google Shape;65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450" y="3176875"/>
            <a:ext cx="3771374" cy="190365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1" name="Google Shape;651;p30"/>
          <p:cNvSpPr txBox="1"/>
          <p:nvPr/>
        </p:nvSpPr>
        <p:spPr>
          <a:xfrm>
            <a:off x="6288800" y="1451220"/>
            <a:ext cx="2609100" cy="39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매입처코드,매입처명,별칭,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대표자명을 입력합니다.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52" name="Google Shape;652;p30"/>
          <p:cNvSpPr txBox="1"/>
          <p:nvPr/>
        </p:nvSpPr>
        <p:spPr>
          <a:xfrm>
            <a:off x="6288800" y="1914074"/>
            <a:ext cx="2609100" cy="39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사업자번호,주소,업태,종목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 거래*업체구분을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53" name="Google Shape;653;p30"/>
          <p:cNvSpPr/>
          <p:nvPr/>
        </p:nvSpPr>
        <p:spPr>
          <a:xfrm>
            <a:off x="32230" y="714300"/>
            <a:ext cx="287400" cy="274800"/>
          </a:xfrm>
          <a:prstGeom prst="wedgeRectCallout">
            <a:avLst>
              <a:gd fmla="val 222041" name="adj1"/>
              <a:gd fmla="val 1513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30"/>
          <p:cNvSpPr/>
          <p:nvPr/>
        </p:nvSpPr>
        <p:spPr>
          <a:xfrm>
            <a:off x="37455" y="1324788"/>
            <a:ext cx="287400" cy="274800"/>
          </a:xfrm>
          <a:prstGeom prst="wedgeRectCallout">
            <a:avLst>
              <a:gd fmla="val 121806" name="adj1"/>
              <a:gd fmla="val -4399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30"/>
          <p:cNvSpPr/>
          <p:nvPr/>
        </p:nvSpPr>
        <p:spPr>
          <a:xfrm>
            <a:off x="37455" y="1858188"/>
            <a:ext cx="287400" cy="274800"/>
          </a:xfrm>
          <a:prstGeom prst="wedgeRectCallout">
            <a:avLst>
              <a:gd fmla="val 130600" name="adj1"/>
              <a:gd fmla="val -9365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0"/>
          <p:cNvSpPr/>
          <p:nvPr/>
        </p:nvSpPr>
        <p:spPr>
          <a:xfrm>
            <a:off x="2175450" y="874875"/>
            <a:ext cx="399900" cy="250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0"/>
          <p:cNvSpPr/>
          <p:nvPr/>
        </p:nvSpPr>
        <p:spPr>
          <a:xfrm>
            <a:off x="5968405" y="1966138"/>
            <a:ext cx="287400" cy="274800"/>
          </a:xfrm>
          <a:prstGeom prst="wedgeRectCallout">
            <a:avLst>
              <a:gd fmla="val -141321" name="adj1"/>
              <a:gd fmla="val -1469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0"/>
          <p:cNvSpPr/>
          <p:nvPr/>
        </p:nvSpPr>
        <p:spPr>
          <a:xfrm>
            <a:off x="5968405" y="2503688"/>
            <a:ext cx="287400" cy="274800"/>
          </a:xfrm>
          <a:prstGeom prst="wedgeRectCallout">
            <a:avLst>
              <a:gd fmla="val -123297" name="adj1"/>
              <a:gd fmla="val -3096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0"/>
          <p:cNvSpPr txBox="1"/>
          <p:nvPr/>
        </p:nvSpPr>
        <p:spPr>
          <a:xfrm>
            <a:off x="6288800" y="2405865"/>
            <a:ext cx="2609100" cy="56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대표전화,휴대폰,팩스번호,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거래은행,예금주,계좌번호를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60" name="Google Shape;660;p30"/>
          <p:cNvSpPr txBox="1"/>
          <p:nvPr/>
        </p:nvSpPr>
        <p:spPr>
          <a:xfrm>
            <a:off x="6288800" y="3073190"/>
            <a:ext cx="2609100" cy="56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미지급(초기),미지급(현재),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외상한도,이메일,보조이메일,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비고를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61" name="Google Shape;661;p30"/>
          <p:cNvSpPr txBox="1"/>
          <p:nvPr/>
        </p:nvSpPr>
        <p:spPr>
          <a:xfrm>
            <a:off x="6288800" y="3740515"/>
            <a:ext cx="2609100" cy="39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6. 변경업무를통해 코드,매입처명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변경처리 할수 있습니다.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62" name="Google Shape;662;p30"/>
          <p:cNvSpPr/>
          <p:nvPr/>
        </p:nvSpPr>
        <p:spPr>
          <a:xfrm>
            <a:off x="5968405" y="1228013"/>
            <a:ext cx="287400" cy="274800"/>
          </a:xfrm>
          <a:prstGeom prst="wedgeRectCallout">
            <a:avLst>
              <a:gd fmla="val -1240660" name="adj1"/>
              <a:gd fmla="val -14389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0"/>
          <p:cNvSpPr txBox="1"/>
          <p:nvPr/>
        </p:nvSpPr>
        <p:spPr>
          <a:xfrm>
            <a:off x="6288800" y="423954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7. 저장후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cxnSp>
        <p:nvCxnSpPr>
          <p:cNvPr id="664" name="Google Shape;664;p30"/>
          <p:cNvCxnSpPr/>
          <p:nvPr/>
        </p:nvCxnSpPr>
        <p:spPr>
          <a:xfrm flipH="1">
            <a:off x="2325900" y="1049175"/>
            <a:ext cx="49500" cy="2202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665" name="Google Shape;665;p30"/>
          <p:cNvSpPr txBox="1"/>
          <p:nvPr/>
        </p:nvSpPr>
        <p:spPr>
          <a:xfrm>
            <a:off x="6288800" y="1066025"/>
            <a:ext cx="2609100" cy="306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2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신규버튼을 눌러주세요.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775" y="615075"/>
            <a:ext cx="5617625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1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1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상품등록 수정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3" name="Google Shape;673;p31"/>
          <p:cNvSpPr/>
          <p:nvPr/>
        </p:nvSpPr>
        <p:spPr>
          <a:xfrm>
            <a:off x="780025" y="823750"/>
            <a:ext cx="2004300" cy="339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1"/>
          <p:cNvSpPr/>
          <p:nvPr/>
        </p:nvSpPr>
        <p:spPr>
          <a:xfrm>
            <a:off x="417675" y="1290975"/>
            <a:ext cx="5466600" cy="339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31"/>
          <p:cNvSpPr/>
          <p:nvPr/>
        </p:nvSpPr>
        <p:spPr>
          <a:xfrm>
            <a:off x="417675" y="1701625"/>
            <a:ext cx="5442300" cy="575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1"/>
          <p:cNvSpPr txBox="1"/>
          <p:nvPr/>
        </p:nvSpPr>
        <p:spPr>
          <a:xfrm>
            <a:off x="6288800" y="625650"/>
            <a:ext cx="2609100" cy="410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신규,저장,삭제,엑셀,변경처리,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거래이력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77" name="Google Shape;677;p31"/>
          <p:cNvSpPr txBox="1"/>
          <p:nvPr/>
        </p:nvSpPr>
        <p:spPr>
          <a:xfrm>
            <a:off x="6288800" y="1087450"/>
            <a:ext cx="2609100" cy="410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1번 신규를 누르고 매입코드,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품명,검색별칭을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78" name="Google Shape;678;p31"/>
          <p:cNvSpPr txBox="1"/>
          <p:nvPr/>
        </p:nvSpPr>
        <p:spPr>
          <a:xfrm>
            <a:off x="6288800" y="1549250"/>
            <a:ext cx="2609100" cy="575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규격,판매금액,적정재고,원산지,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매입금액,상품위치,품목명을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79" name="Google Shape;679;p31"/>
          <p:cNvSpPr/>
          <p:nvPr/>
        </p:nvSpPr>
        <p:spPr>
          <a:xfrm>
            <a:off x="2854050" y="812125"/>
            <a:ext cx="2931300" cy="339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1"/>
          <p:cNvSpPr/>
          <p:nvPr/>
        </p:nvSpPr>
        <p:spPr>
          <a:xfrm>
            <a:off x="37455" y="1235250"/>
            <a:ext cx="287400" cy="274800"/>
          </a:xfrm>
          <a:prstGeom prst="wedgeRectCallout">
            <a:avLst>
              <a:gd fmla="val 101129" name="adj1"/>
              <a:gd fmla="val 1275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31"/>
          <p:cNvSpPr/>
          <p:nvPr/>
        </p:nvSpPr>
        <p:spPr>
          <a:xfrm>
            <a:off x="27405" y="889775"/>
            <a:ext cx="287400" cy="274800"/>
          </a:xfrm>
          <a:prstGeom prst="wedgeRectCallout">
            <a:avLst>
              <a:gd fmla="val 220353" name="adj1"/>
              <a:gd fmla="val 1744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31"/>
          <p:cNvSpPr/>
          <p:nvPr/>
        </p:nvSpPr>
        <p:spPr>
          <a:xfrm>
            <a:off x="37455" y="1913600"/>
            <a:ext cx="287400" cy="274800"/>
          </a:xfrm>
          <a:prstGeom prst="wedgeRectCallout">
            <a:avLst>
              <a:gd fmla="val 93057" name="adj1"/>
              <a:gd fmla="val -1174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31"/>
          <p:cNvSpPr/>
          <p:nvPr/>
        </p:nvSpPr>
        <p:spPr>
          <a:xfrm>
            <a:off x="5968405" y="939975"/>
            <a:ext cx="287400" cy="274800"/>
          </a:xfrm>
          <a:prstGeom prst="wedgeRectCallout">
            <a:avLst>
              <a:gd fmla="val -113650" name="adj1"/>
              <a:gd fmla="val -4304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1"/>
          <p:cNvSpPr txBox="1"/>
          <p:nvPr/>
        </p:nvSpPr>
        <p:spPr>
          <a:xfrm>
            <a:off x="6288800" y="2175750"/>
            <a:ext cx="2609100" cy="410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검색,라벨인쇄,복제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85" name="Google Shape;685;p31"/>
          <p:cNvSpPr txBox="1"/>
          <p:nvPr/>
        </p:nvSpPr>
        <p:spPr>
          <a:xfrm>
            <a:off x="6288800" y="31407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6. 저장후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686" name="Google Shape;68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275" y="3106749"/>
            <a:ext cx="3854825" cy="1918475"/>
          </a:xfrm>
          <a:prstGeom prst="rect">
            <a:avLst/>
          </a:prstGeom>
          <a:noFill/>
          <a:ln cap="flat" cmpd="sng" w="12700">
            <a:solidFill>
              <a:srgbClr val="31313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7" name="Google Shape;687;p31"/>
          <p:cNvSpPr/>
          <p:nvPr/>
        </p:nvSpPr>
        <p:spPr>
          <a:xfrm>
            <a:off x="5968405" y="2002225"/>
            <a:ext cx="287400" cy="274800"/>
          </a:xfrm>
          <a:prstGeom prst="wedgeRectCallout">
            <a:avLst>
              <a:gd fmla="val -1290538" name="adj1"/>
              <a:gd fmla="val -41347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1"/>
          <p:cNvSpPr txBox="1"/>
          <p:nvPr/>
        </p:nvSpPr>
        <p:spPr>
          <a:xfrm>
            <a:off x="6288800" y="2649975"/>
            <a:ext cx="2609100" cy="410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변경처리시 품번,상품명 변경할수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있습니다.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89" name="Google Shape;689;p31"/>
          <p:cNvSpPr/>
          <p:nvPr/>
        </p:nvSpPr>
        <p:spPr>
          <a:xfrm>
            <a:off x="2108000" y="826325"/>
            <a:ext cx="340800" cy="339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0" name="Google Shape;690;p31"/>
          <p:cNvCxnSpPr>
            <a:stCxn id="689" idx="2"/>
          </p:cNvCxnSpPr>
          <p:nvPr/>
        </p:nvCxnSpPr>
        <p:spPr>
          <a:xfrm flipH="1">
            <a:off x="2231300" y="1166225"/>
            <a:ext cx="47100" cy="2171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950" y="615600"/>
            <a:ext cx="7816301" cy="41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4"/>
          <p:cNvSpPr/>
          <p:nvPr/>
        </p:nvSpPr>
        <p:spPr>
          <a:xfrm>
            <a:off x="4678070" y="3325839"/>
            <a:ext cx="1569900" cy="191400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ko" sz="800" u="none" cap="none" strike="noStrike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거래처 메모장 기록화면</a:t>
            </a:r>
            <a:endParaRPr b="1" i="0" sz="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86" name="Google Shape;286;p14"/>
          <p:cNvSpPr/>
          <p:nvPr/>
        </p:nvSpPr>
        <p:spPr>
          <a:xfrm>
            <a:off x="2118147" y="3334341"/>
            <a:ext cx="1224000" cy="174300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ko" sz="800" u="none" cap="none" strike="noStrike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거래처 기본정보</a:t>
            </a:r>
            <a:endParaRPr b="1" i="0" sz="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87" name="Google Shape;287;p14"/>
          <p:cNvSpPr/>
          <p:nvPr/>
        </p:nvSpPr>
        <p:spPr>
          <a:xfrm>
            <a:off x="4068391" y="4440701"/>
            <a:ext cx="1139700" cy="165600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ko" sz="800" u="none" cap="none" strike="noStrike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계좌번호 및 기타</a:t>
            </a:r>
            <a:endParaRPr b="1" i="0" sz="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88" name="Google Shape;288;p14"/>
          <p:cNvSpPr/>
          <p:nvPr/>
        </p:nvSpPr>
        <p:spPr>
          <a:xfrm>
            <a:off x="4103311" y="2743736"/>
            <a:ext cx="985200" cy="174300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ko" sz="800" u="none" cap="none" strike="noStrike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송장 상세내역</a:t>
            </a:r>
            <a:endParaRPr b="1" i="0" sz="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89" name="Google Shape;289;p14"/>
          <p:cNvSpPr/>
          <p:nvPr/>
        </p:nvSpPr>
        <p:spPr>
          <a:xfrm>
            <a:off x="4274908" y="1815277"/>
            <a:ext cx="985200" cy="184800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ko" sz="800" u="none" cap="none" strike="noStrike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송장 집계내역</a:t>
            </a:r>
            <a:endParaRPr b="1" i="0" sz="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90" name="Google Shape;290;p14"/>
          <p:cNvSpPr/>
          <p:nvPr/>
        </p:nvSpPr>
        <p:spPr>
          <a:xfrm>
            <a:off x="333291" y="3018054"/>
            <a:ext cx="809400" cy="184800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ko" sz="800" u="none" cap="none" strike="noStrike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거래처 조회</a:t>
            </a:r>
            <a:endParaRPr b="1" i="0" sz="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91" name="Google Shape;291;p14"/>
          <p:cNvSpPr/>
          <p:nvPr/>
        </p:nvSpPr>
        <p:spPr>
          <a:xfrm>
            <a:off x="1430900" y="888775"/>
            <a:ext cx="2535300" cy="264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92" name="Google Shape;292;p14"/>
          <p:cNvSpPr/>
          <p:nvPr/>
        </p:nvSpPr>
        <p:spPr>
          <a:xfrm>
            <a:off x="333292" y="1330879"/>
            <a:ext cx="985200" cy="174300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ko" sz="800" u="none" cap="none" strike="noStrike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거래처 검색</a:t>
            </a:r>
            <a:endParaRPr b="1" i="0" sz="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93" name="Google Shape;293;p14"/>
          <p:cNvSpPr/>
          <p:nvPr/>
        </p:nvSpPr>
        <p:spPr>
          <a:xfrm>
            <a:off x="1848099" y="1176780"/>
            <a:ext cx="985200" cy="174300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ko" sz="800" u="none" cap="none" strike="noStrike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수시사용 메뉴</a:t>
            </a:r>
            <a:endParaRPr b="1" i="0" sz="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94" name="Google Shape;294;p14"/>
          <p:cNvSpPr/>
          <p:nvPr/>
        </p:nvSpPr>
        <p:spPr>
          <a:xfrm>
            <a:off x="1770890" y="1929000"/>
            <a:ext cx="743400" cy="174300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ko" sz="800" u="none" cap="none" strike="noStrike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프린트</a:t>
            </a:r>
            <a:endParaRPr b="1" i="0" sz="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95" name="Google Shape;295;p14"/>
          <p:cNvSpPr/>
          <p:nvPr/>
        </p:nvSpPr>
        <p:spPr>
          <a:xfrm>
            <a:off x="259850" y="1526600"/>
            <a:ext cx="1033500" cy="439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96" name="Google Shape;296;p14"/>
          <p:cNvSpPr/>
          <p:nvPr/>
        </p:nvSpPr>
        <p:spPr>
          <a:xfrm>
            <a:off x="276326" y="1998050"/>
            <a:ext cx="985200" cy="1031700"/>
          </a:xfrm>
          <a:prstGeom prst="downArrowCallout">
            <a:avLst>
              <a:gd fmla="val 19875" name="adj1"/>
              <a:gd fmla="val 25000" name="adj2"/>
              <a:gd fmla="val 25000" name="adj3"/>
              <a:gd fmla="val 70693" name="adj4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97" name="Google Shape;297;p14"/>
          <p:cNvSpPr/>
          <p:nvPr/>
        </p:nvSpPr>
        <p:spPr>
          <a:xfrm>
            <a:off x="287905" y="3433525"/>
            <a:ext cx="985200" cy="11124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98" name="Google Shape;298;p14"/>
          <p:cNvSpPr/>
          <p:nvPr/>
        </p:nvSpPr>
        <p:spPr>
          <a:xfrm>
            <a:off x="1678516" y="4440714"/>
            <a:ext cx="2214054" cy="165618"/>
          </a:xfrm>
          <a:prstGeom prst="flowChartTerminator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cxnSp>
        <p:nvCxnSpPr>
          <p:cNvPr id="299" name="Google Shape;299;p14"/>
          <p:cNvCxnSpPr>
            <a:endCxn id="287" idx="1"/>
          </p:cNvCxnSpPr>
          <p:nvPr/>
        </p:nvCxnSpPr>
        <p:spPr>
          <a:xfrm>
            <a:off x="3892591" y="4514201"/>
            <a:ext cx="175800" cy="9300"/>
          </a:xfrm>
          <a:prstGeom prst="curvedConnector3">
            <a:avLst>
              <a:gd fmla="val 50000" name="adj1"/>
            </a:avLst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00" name="Google Shape;300;p14"/>
          <p:cNvSpPr/>
          <p:nvPr/>
        </p:nvSpPr>
        <p:spPr>
          <a:xfrm>
            <a:off x="1792300" y="2278350"/>
            <a:ext cx="5931900" cy="439800"/>
          </a:xfrm>
          <a:prstGeom prst="roundRect">
            <a:avLst>
              <a:gd fmla="val 21554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01" name="Google Shape;301;p14"/>
          <p:cNvSpPr/>
          <p:nvPr/>
        </p:nvSpPr>
        <p:spPr>
          <a:xfrm>
            <a:off x="1792300" y="1390714"/>
            <a:ext cx="6174600" cy="409500"/>
          </a:xfrm>
          <a:prstGeom prst="roundRect">
            <a:avLst>
              <a:gd fmla="val 19812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02" name="Google Shape;302;p14"/>
          <p:cNvSpPr/>
          <p:nvPr/>
        </p:nvSpPr>
        <p:spPr>
          <a:xfrm>
            <a:off x="5823243" y="944927"/>
            <a:ext cx="454500" cy="191400"/>
          </a:xfrm>
          <a:prstGeom prst="flowChartAlternateProcess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03" name="Google Shape;303;p14"/>
          <p:cNvSpPr/>
          <p:nvPr/>
        </p:nvSpPr>
        <p:spPr>
          <a:xfrm>
            <a:off x="4029250" y="3527375"/>
            <a:ext cx="2695500" cy="879600"/>
          </a:xfrm>
          <a:prstGeom prst="roundRect">
            <a:avLst>
              <a:gd fmla="val 21554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04" name="Google Shape;304;p14"/>
          <p:cNvSpPr/>
          <p:nvPr/>
        </p:nvSpPr>
        <p:spPr>
          <a:xfrm>
            <a:off x="1430889" y="3572212"/>
            <a:ext cx="2598300" cy="834900"/>
          </a:xfrm>
          <a:prstGeom prst="roundRect">
            <a:avLst>
              <a:gd fmla="val 21554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05" name="Google Shape;305;p14"/>
          <p:cNvSpPr/>
          <p:nvPr/>
        </p:nvSpPr>
        <p:spPr>
          <a:xfrm>
            <a:off x="1299250" y="1390725"/>
            <a:ext cx="454500" cy="1704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4"/>
          <p:cNvSpPr/>
          <p:nvPr/>
        </p:nvSpPr>
        <p:spPr>
          <a:xfrm>
            <a:off x="359709" y="4545925"/>
            <a:ext cx="1033500" cy="213600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ko" sz="800" u="none" cap="none" strike="noStrike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거래처 분류관리</a:t>
            </a:r>
            <a:endParaRPr b="1" i="0" sz="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07" name="Google Shape;307;p14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 메인 화면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4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메인 화면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9" name="Google Shape;309;p14"/>
          <p:cNvSpPr/>
          <p:nvPr/>
        </p:nvSpPr>
        <p:spPr>
          <a:xfrm>
            <a:off x="5700341" y="760125"/>
            <a:ext cx="700200" cy="184800"/>
          </a:xfrm>
          <a:prstGeom prst="roundRect">
            <a:avLst>
              <a:gd fmla="val 16667" name="adj"/>
            </a:avLst>
          </a:prstGeom>
          <a:solidFill>
            <a:srgbClr val="5F497A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ko" sz="800" u="none" cap="none" strike="noStrike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거래문자전송</a:t>
            </a:r>
            <a:endParaRPr b="1" i="0" sz="8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10" name="Google Shape;31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2300" y="1059450"/>
            <a:ext cx="1913250" cy="3127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14"/>
          <p:cNvCxnSpPr/>
          <p:nvPr/>
        </p:nvCxnSpPr>
        <p:spPr>
          <a:xfrm rot="10800000">
            <a:off x="6050493" y="1060127"/>
            <a:ext cx="1280400" cy="589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49" cy="34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32"/>
          <p:cNvSpPr txBox="1"/>
          <p:nvPr/>
        </p:nvSpPr>
        <p:spPr>
          <a:xfrm>
            <a:off x="6288800" y="625650"/>
            <a:ext cx="2609100" cy="59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</a:t>
            </a:r>
            <a:r>
              <a:rPr b="1" i="0" lang="ko" sz="1200" u="sng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상품등록 수정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의 거래이력을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누르면 기간별 입출고원장관리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에서 조회가 가능하다.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697" name="Google Shape;697;p32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2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상품등록 수정(거래 이력)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99" name="Google Shape;699;p32"/>
          <p:cNvSpPr/>
          <p:nvPr/>
        </p:nvSpPr>
        <p:spPr>
          <a:xfrm>
            <a:off x="371000" y="1277250"/>
            <a:ext cx="361800" cy="1087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2"/>
          <p:cNvSpPr txBox="1"/>
          <p:nvPr/>
        </p:nvSpPr>
        <p:spPr>
          <a:xfrm>
            <a:off x="6288800" y="2247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01" name="Google Shape;701;p32"/>
          <p:cNvSpPr txBox="1"/>
          <p:nvPr/>
        </p:nvSpPr>
        <p:spPr>
          <a:xfrm>
            <a:off x="6288800" y="13200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엑셀,등록수정,조정내역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809475" y="834775"/>
            <a:ext cx="5000100" cy="485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2"/>
          <p:cNvSpPr txBox="1"/>
          <p:nvPr/>
        </p:nvSpPr>
        <p:spPr>
          <a:xfrm>
            <a:off x="6288800" y="1692150"/>
            <a:ext cx="2609100" cy="45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기간,거래처,코드/품명 을 정해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조회할수 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04" name="Google Shape;704;p32"/>
          <p:cNvSpPr/>
          <p:nvPr/>
        </p:nvSpPr>
        <p:spPr>
          <a:xfrm>
            <a:off x="32230" y="1552500"/>
            <a:ext cx="287400" cy="274800"/>
          </a:xfrm>
          <a:prstGeom prst="wedgeRectCallout">
            <a:avLst>
              <a:gd fmla="val 117752" name="adj1"/>
              <a:gd fmla="val -4729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32"/>
          <p:cNvSpPr/>
          <p:nvPr/>
        </p:nvSpPr>
        <p:spPr>
          <a:xfrm>
            <a:off x="5968405" y="786750"/>
            <a:ext cx="287400" cy="274800"/>
          </a:xfrm>
          <a:prstGeom prst="wedgeRectCallout">
            <a:avLst>
              <a:gd fmla="val -87641" name="adj1"/>
              <a:gd fmla="val 6259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775" y="615075"/>
            <a:ext cx="5617624" cy="3484201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33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매출처 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13" name="Google Shape;713;p33"/>
          <p:cNvSpPr/>
          <p:nvPr/>
        </p:nvSpPr>
        <p:spPr>
          <a:xfrm>
            <a:off x="885350" y="846675"/>
            <a:ext cx="26646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33"/>
          <p:cNvSpPr/>
          <p:nvPr/>
        </p:nvSpPr>
        <p:spPr>
          <a:xfrm>
            <a:off x="439100" y="1282600"/>
            <a:ext cx="5370600" cy="36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33"/>
          <p:cNvSpPr txBox="1"/>
          <p:nvPr/>
        </p:nvSpPr>
        <p:spPr>
          <a:xfrm>
            <a:off x="6288800" y="615075"/>
            <a:ext cx="2609100" cy="396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신규,저장,삭제,엑셀,변경업무,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 분류등록,문자전송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16" name="Google Shape;716;p33"/>
          <p:cNvSpPr txBox="1"/>
          <p:nvPr/>
        </p:nvSpPr>
        <p:spPr>
          <a:xfrm>
            <a:off x="6288800" y="1121475"/>
            <a:ext cx="2609100" cy="598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</a:t>
            </a:r>
            <a:r>
              <a:rPr b="1" lang="ko" sz="1200">
                <a:latin typeface="Gulim"/>
                <a:ea typeface="Gulim"/>
                <a:cs typeface="Gulim"/>
                <a:sym typeface="Gulim"/>
              </a:rPr>
              <a:t>신규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를 누르고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거래처코드,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매출처명,별칭,대표자명,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사업자번호,주소를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17" name="Google Shape;717;p33"/>
          <p:cNvSpPr txBox="1"/>
          <p:nvPr/>
        </p:nvSpPr>
        <p:spPr>
          <a:xfrm>
            <a:off x="6288800" y="1829775"/>
            <a:ext cx="2609100" cy="598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업태,종목,거래*업체구분,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대표전화,휴대폰,팩스번호를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18" name="Google Shape;718;p33"/>
          <p:cNvSpPr txBox="1"/>
          <p:nvPr/>
        </p:nvSpPr>
        <p:spPr>
          <a:xfrm>
            <a:off x="6288800" y="2538075"/>
            <a:ext cx="2609100" cy="792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은행계좌,예금주,계산서상호,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미수금(초기),미수금(현재),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여신한도,이메일,상계코드상호,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비고를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19" name="Google Shape;719;p33"/>
          <p:cNvSpPr txBox="1"/>
          <p:nvPr/>
        </p:nvSpPr>
        <p:spPr>
          <a:xfrm>
            <a:off x="6288800" y="3867063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6. 저장후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20" name="Google Shape;720;p33"/>
          <p:cNvSpPr/>
          <p:nvPr/>
        </p:nvSpPr>
        <p:spPr>
          <a:xfrm>
            <a:off x="441288" y="1666075"/>
            <a:ext cx="5370600" cy="36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33"/>
          <p:cNvSpPr/>
          <p:nvPr/>
        </p:nvSpPr>
        <p:spPr>
          <a:xfrm>
            <a:off x="439100" y="2029975"/>
            <a:ext cx="5370600" cy="543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300" y="3233600"/>
            <a:ext cx="4522800" cy="180027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3" name="Google Shape;723;p33"/>
          <p:cNvSpPr/>
          <p:nvPr/>
        </p:nvSpPr>
        <p:spPr>
          <a:xfrm>
            <a:off x="27405" y="889775"/>
            <a:ext cx="287400" cy="274800"/>
          </a:xfrm>
          <a:prstGeom prst="wedgeRectCallout">
            <a:avLst>
              <a:gd fmla="val 263194" name="adj1"/>
              <a:gd fmla="val 1282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33"/>
          <p:cNvSpPr/>
          <p:nvPr/>
        </p:nvSpPr>
        <p:spPr>
          <a:xfrm>
            <a:off x="27405" y="1346975"/>
            <a:ext cx="287400" cy="274800"/>
          </a:xfrm>
          <a:prstGeom prst="wedgeRectCallout">
            <a:avLst>
              <a:gd fmla="val 113559" name="adj1"/>
              <a:gd fmla="val -1523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33"/>
          <p:cNvSpPr/>
          <p:nvPr/>
        </p:nvSpPr>
        <p:spPr>
          <a:xfrm>
            <a:off x="27405" y="1859775"/>
            <a:ext cx="287400" cy="274800"/>
          </a:xfrm>
          <a:prstGeom prst="wedgeRectCallout">
            <a:avLst>
              <a:gd fmla="val 101825" name="adj1"/>
              <a:gd fmla="val -2058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33"/>
          <p:cNvSpPr/>
          <p:nvPr/>
        </p:nvSpPr>
        <p:spPr>
          <a:xfrm>
            <a:off x="27405" y="2334775"/>
            <a:ext cx="287400" cy="274800"/>
          </a:xfrm>
          <a:prstGeom prst="wedgeRectCallout">
            <a:avLst>
              <a:gd fmla="val 101825" name="adj1"/>
              <a:gd fmla="val -5229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33"/>
          <p:cNvSpPr txBox="1"/>
          <p:nvPr/>
        </p:nvSpPr>
        <p:spPr>
          <a:xfrm>
            <a:off x="6288800" y="3400430"/>
            <a:ext cx="2609100" cy="396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변경업무시 매출처코드,거래처명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변경이 가능합니다.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28" name="Google Shape;728;p33"/>
          <p:cNvSpPr/>
          <p:nvPr/>
        </p:nvSpPr>
        <p:spPr>
          <a:xfrm>
            <a:off x="5968405" y="1183575"/>
            <a:ext cx="287400" cy="274800"/>
          </a:xfrm>
          <a:prstGeom prst="wedgeRectCallout">
            <a:avLst>
              <a:gd fmla="val -1198958" name="adj1"/>
              <a:gd fmla="val -7429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3"/>
          <p:cNvSpPr/>
          <p:nvPr/>
        </p:nvSpPr>
        <p:spPr>
          <a:xfrm>
            <a:off x="2373200" y="841500"/>
            <a:ext cx="3687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0" name="Google Shape;730;p33"/>
          <p:cNvCxnSpPr>
            <a:stCxn id="729" idx="2"/>
          </p:cNvCxnSpPr>
          <p:nvPr/>
        </p:nvCxnSpPr>
        <p:spPr>
          <a:xfrm flipH="1">
            <a:off x="2552750" y="1116300"/>
            <a:ext cx="4800" cy="2268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4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6" name="Google Shape;73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1" cy="34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34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상품 마스터 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8" name="Google Shape;738;p34"/>
          <p:cNvSpPr/>
          <p:nvPr/>
        </p:nvSpPr>
        <p:spPr>
          <a:xfrm>
            <a:off x="394175" y="1425000"/>
            <a:ext cx="369000" cy="637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4"/>
          <p:cNvSpPr/>
          <p:nvPr/>
        </p:nvSpPr>
        <p:spPr>
          <a:xfrm>
            <a:off x="32230" y="1019100"/>
            <a:ext cx="287400" cy="274800"/>
          </a:xfrm>
          <a:prstGeom prst="wedgeRectCallout">
            <a:avLst>
              <a:gd fmla="val 88411" name="adj1"/>
              <a:gd fmla="val 10384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34"/>
          <p:cNvSpPr txBox="1"/>
          <p:nvPr/>
        </p:nvSpPr>
        <p:spPr>
          <a:xfrm>
            <a:off x="6288800" y="6256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등록수정,상품일괄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41" name="Google Shape;741;p34"/>
          <p:cNvSpPr/>
          <p:nvPr/>
        </p:nvSpPr>
        <p:spPr>
          <a:xfrm>
            <a:off x="868500" y="1247150"/>
            <a:ext cx="3010200" cy="2310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34"/>
          <p:cNvSpPr txBox="1"/>
          <p:nvPr/>
        </p:nvSpPr>
        <p:spPr>
          <a:xfrm>
            <a:off x="6288800" y="1019100"/>
            <a:ext cx="2609100" cy="405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대분류,중분류,소분류 따로으로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검색이 가능합니다.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43" name="Google Shape;743;p34"/>
          <p:cNvSpPr/>
          <p:nvPr/>
        </p:nvSpPr>
        <p:spPr>
          <a:xfrm>
            <a:off x="32230" y="1989400"/>
            <a:ext cx="287400" cy="274800"/>
          </a:xfrm>
          <a:prstGeom prst="wedgeRectCallout">
            <a:avLst>
              <a:gd fmla="val 249781" name="adj1"/>
              <a:gd fmla="val 7293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34"/>
          <p:cNvSpPr txBox="1"/>
          <p:nvPr/>
        </p:nvSpPr>
        <p:spPr>
          <a:xfrm>
            <a:off x="6288800" y="1543638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625" y="625650"/>
            <a:ext cx="5615774" cy="3473626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35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35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사원관리(사원등록수정)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2" name="Google Shape;752;p35"/>
          <p:cNvSpPr/>
          <p:nvPr/>
        </p:nvSpPr>
        <p:spPr>
          <a:xfrm>
            <a:off x="1458725" y="1332250"/>
            <a:ext cx="3533400" cy="454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5"/>
          <p:cNvSpPr/>
          <p:nvPr/>
        </p:nvSpPr>
        <p:spPr>
          <a:xfrm>
            <a:off x="1417400" y="1040900"/>
            <a:ext cx="19656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5"/>
          <p:cNvSpPr txBox="1"/>
          <p:nvPr/>
        </p:nvSpPr>
        <p:spPr>
          <a:xfrm>
            <a:off x="6288800" y="6256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신규,저장,삭제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55" name="Google Shape;755;p35"/>
          <p:cNvSpPr txBox="1"/>
          <p:nvPr/>
        </p:nvSpPr>
        <p:spPr>
          <a:xfrm>
            <a:off x="6288800" y="1001175"/>
            <a:ext cx="2609100" cy="625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신규버튼을 누르고 사원번호,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성명,생년월일,가족관계,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전화번호,휴대폰을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56" name="Google Shape;756;p35"/>
          <p:cNvSpPr/>
          <p:nvPr/>
        </p:nvSpPr>
        <p:spPr>
          <a:xfrm>
            <a:off x="1458850" y="1786450"/>
            <a:ext cx="3533400" cy="591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5"/>
          <p:cNvSpPr txBox="1"/>
          <p:nvPr/>
        </p:nvSpPr>
        <p:spPr>
          <a:xfrm>
            <a:off x="6288800" y="1727700"/>
            <a:ext cx="2609100" cy="396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주소,급여일,최종학력,직위/부서,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자격면허를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58" name="Google Shape;758;p35"/>
          <p:cNvSpPr/>
          <p:nvPr/>
        </p:nvSpPr>
        <p:spPr>
          <a:xfrm>
            <a:off x="1458850" y="2377800"/>
            <a:ext cx="3533400" cy="132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5"/>
          <p:cNvSpPr txBox="1"/>
          <p:nvPr/>
        </p:nvSpPr>
        <p:spPr>
          <a:xfrm>
            <a:off x="6288800" y="2225025"/>
            <a:ext cx="2609100" cy="396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입사일,취미/특기,메모를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60" name="Google Shape;760;p35"/>
          <p:cNvSpPr txBox="1"/>
          <p:nvPr/>
        </p:nvSpPr>
        <p:spPr>
          <a:xfrm>
            <a:off x="6288800" y="2722350"/>
            <a:ext cx="2609100" cy="396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입력후 저장버튼을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61" name="Google Shape;761;p35"/>
          <p:cNvSpPr txBox="1"/>
          <p:nvPr/>
        </p:nvSpPr>
        <p:spPr>
          <a:xfrm>
            <a:off x="6288800" y="32196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6.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62" name="Google Shape;762;p35"/>
          <p:cNvSpPr/>
          <p:nvPr/>
        </p:nvSpPr>
        <p:spPr>
          <a:xfrm>
            <a:off x="32230" y="1323900"/>
            <a:ext cx="287400" cy="274800"/>
          </a:xfrm>
          <a:prstGeom prst="wedgeRectCallout">
            <a:avLst>
              <a:gd fmla="val 425242" name="adj1"/>
              <a:gd fmla="val -11094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5"/>
          <p:cNvSpPr/>
          <p:nvPr/>
        </p:nvSpPr>
        <p:spPr>
          <a:xfrm>
            <a:off x="32230" y="1933500"/>
            <a:ext cx="287400" cy="274800"/>
          </a:xfrm>
          <a:prstGeom prst="wedgeRectCallout">
            <a:avLst>
              <a:gd fmla="val 449276" name="adj1"/>
              <a:gd fmla="val -15219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5"/>
          <p:cNvSpPr/>
          <p:nvPr/>
        </p:nvSpPr>
        <p:spPr>
          <a:xfrm>
            <a:off x="32230" y="2514525"/>
            <a:ext cx="287400" cy="274800"/>
          </a:xfrm>
          <a:prstGeom prst="wedgeRectCallout">
            <a:avLst>
              <a:gd fmla="val 446345" name="adj1"/>
              <a:gd fmla="val -19486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35"/>
          <p:cNvSpPr/>
          <p:nvPr/>
        </p:nvSpPr>
        <p:spPr>
          <a:xfrm>
            <a:off x="32230" y="3095550"/>
            <a:ext cx="287400" cy="274800"/>
          </a:xfrm>
          <a:prstGeom prst="wedgeRectCallout">
            <a:avLst>
              <a:gd fmla="val 449276" name="adj1"/>
              <a:gd fmla="val -14856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0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36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36"/>
          <p:cNvSpPr txBox="1"/>
          <p:nvPr/>
        </p:nvSpPr>
        <p:spPr>
          <a:xfrm>
            <a:off x="2378250" y="123175"/>
            <a:ext cx="28158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사원관리(급여명세서입력)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3" name="Google Shape;773;p36"/>
          <p:cNvSpPr/>
          <p:nvPr/>
        </p:nvSpPr>
        <p:spPr>
          <a:xfrm>
            <a:off x="1433425" y="1491300"/>
            <a:ext cx="3400200" cy="1496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6"/>
          <p:cNvSpPr/>
          <p:nvPr/>
        </p:nvSpPr>
        <p:spPr>
          <a:xfrm>
            <a:off x="5" y="1067875"/>
            <a:ext cx="287400" cy="274800"/>
          </a:xfrm>
          <a:prstGeom prst="wedgeRectCallout">
            <a:avLst>
              <a:gd fmla="val 530905" name="adj1"/>
              <a:gd fmla="val 10462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36"/>
          <p:cNvSpPr/>
          <p:nvPr/>
        </p:nvSpPr>
        <p:spPr>
          <a:xfrm rot="10800000">
            <a:off x="1298525" y="2058325"/>
            <a:ext cx="135000" cy="312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6"/>
          <p:cNvSpPr txBox="1"/>
          <p:nvPr/>
        </p:nvSpPr>
        <p:spPr>
          <a:xfrm>
            <a:off x="6288800" y="615076"/>
            <a:ext cx="2609100" cy="376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원하는 직원의 지급정보를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77" name="Google Shape;777;p36"/>
          <p:cNvSpPr txBox="1"/>
          <p:nvPr/>
        </p:nvSpPr>
        <p:spPr>
          <a:xfrm>
            <a:off x="6288800" y="1114800"/>
            <a:ext cx="2609100" cy="376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해당월 급여저장처리를 눌러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저장하세요.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78" name="Google Shape;778;p36"/>
          <p:cNvSpPr/>
          <p:nvPr/>
        </p:nvSpPr>
        <p:spPr>
          <a:xfrm>
            <a:off x="1467250" y="1069575"/>
            <a:ext cx="1315500" cy="212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6"/>
          <p:cNvSpPr/>
          <p:nvPr/>
        </p:nvSpPr>
        <p:spPr>
          <a:xfrm>
            <a:off x="5968405" y="802575"/>
            <a:ext cx="287400" cy="274800"/>
          </a:xfrm>
          <a:prstGeom prst="wedgeRectCallout">
            <a:avLst>
              <a:gd fmla="val -1185797" name="adj1"/>
              <a:gd fmla="val 9490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6"/>
          <p:cNvSpPr/>
          <p:nvPr/>
        </p:nvSpPr>
        <p:spPr>
          <a:xfrm>
            <a:off x="396300" y="1315375"/>
            <a:ext cx="902100" cy="1998300"/>
          </a:xfrm>
          <a:prstGeom prst="flowChartAlternateProcess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36"/>
          <p:cNvSpPr txBox="1"/>
          <p:nvPr/>
        </p:nvSpPr>
        <p:spPr>
          <a:xfrm>
            <a:off x="6288800" y="161452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0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37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37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사원관리(급여대장)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9" name="Google Shape;789;p37"/>
          <p:cNvSpPr/>
          <p:nvPr/>
        </p:nvSpPr>
        <p:spPr>
          <a:xfrm>
            <a:off x="1475600" y="1408150"/>
            <a:ext cx="4300200" cy="2285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37"/>
          <p:cNvSpPr/>
          <p:nvPr/>
        </p:nvSpPr>
        <p:spPr>
          <a:xfrm>
            <a:off x="1635800" y="1058275"/>
            <a:ext cx="40701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37"/>
          <p:cNvSpPr/>
          <p:nvPr/>
        </p:nvSpPr>
        <p:spPr>
          <a:xfrm>
            <a:off x="371000" y="1369425"/>
            <a:ext cx="885300" cy="233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37"/>
          <p:cNvSpPr/>
          <p:nvPr/>
        </p:nvSpPr>
        <p:spPr>
          <a:xfrm>
            <a:off x="1256300" y="2421850"/>
            <a:ext cx="219300" cy="2748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37"/>
          <p:cNvSpPr txBox="1"/>
          <p:nvPr/>
        </p:nvSpPr>
        <p:spPr>
          <a:xfrm>
            <a:off x="6288800" y="625650"/>
            <a:ext cx="2609100" cy="40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기간을 정해 검색하고 명세,엑셀,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대장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794" name="Google Shape;794;p37"/>
          <p:cNvSpPr/>
          <p:nvPr/>
        </p:nvSpPr>
        <p:spPr>
          <a:xfrm>
            <a:off x="5" y="991675"/>
            <a:ext cx="287400" cy="274800"/>
          </a:xfrm>
          <a:prstGeom prst="wedgeRectCallout">
            <a:avLst>
              <a:gd fmla="val 533836" name="adj1"/>
              <a:gd fmla="val 4632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37"/>
          <p:cNvSpPr txBox="1"/>
          <p:nvPr/>
        </p:nvSpPr>
        <p:spPr>
          <a:xfrm>
            <a:off x="6288800" y="11417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0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38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문자 메시지 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2" name="Google Shape;802;p38"/>
          <p:cNvSpPr/>
          <p:nvPr/>
        </p:nvSpPr>
        <p:spPr>
          <a:xfrm>
            <a:off x="1172050" y="889875"/>
            <a:ext cx="2723400" cy="231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38"/>
          <p:cNvSpPr/>
          <p:nvPr/>
        </p:nvSpPr>
        <p:spPr>
          <a:xfrm>
            <a:off x="1133025" y="1231075"/>
            <a:ext cx="4597500" cy="262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38"/>
          <p:cNvSpPr txBox="1"/>
          <p:nvPr/>
        </p:nvSpPr>
        <p:spPr>
          <a:xfrm>
            <a:off x="6288800" y="6150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추가,저장,삭제,열기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05" name="Google Shape;805;p38"/>
          <p:cNvSpPr/>
          <p:nvPr/>
        </p:nvSpPr>
        <p:spPr>
          <a:xfrm>
            <a:off x="413175" y="1577100"/>
            <a:ext cx="581700" cy="34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38"/>
          <p:cNvSpPr/>
          <p:nvPr/>
        </p:nvSpPr>
        <p:spPr>
          <a:xfrm>
            <a:off x="35355" y="1002475"/>
            <a:ext cx="287400" cy="274800"/>
          </a:xfrm>
          <a:prstGeom prst="wedgeRectCallout">
            <a:avLst>
              <a:gd fmla="val 346075" name="adj1"/>
              <a:gd fmla="val -5364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38"/>
          <p:cNvSpPr/>
          <p:nvPr/>
        </p:nvSpPr>
        <p:spPr>
          <a:xfrm>
            <a:off x="35355" y="1688275"/>
            <a:ext cx="287400" cy="274800"/>
          </a:xfrm>
          <a:prstGeom prst="wedgeRectCallout">
            <a:avLst>
              <a:gd fmla="val 120866" name="adj1"/>
              <a:gd fmla="val -4883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38"/>
          <p:cNvSpPr txBox="1"/>
          <p:nvPr/>
        </p:nvSpPr>
        <p:spPr>
          <a:xfrm>
            <a:off x="6288800" y="1077375"/>
            <a:ext cx="2609100" cy="42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등록조회로 </a:t>
            </a:r>
            <a:r>
              <a:rPr b="0" i="0" lang="ko" sz="1200" u="sng" cap="none" strike="noStrike">
                <a:solidFill>
                  <a:schemeClr val="hlink"/>
                </a:solidFill>
                <a:latin typeface="Gulim"/>
                <a:ea typeface="Gulim"/>
                <a:cs typeface="Gulim"/>
                <a:sym typeface="Gulim"/>
                <a:hlinkClick r:id="rId4"/>
              </a:rPr>
              <a:t>www.popbill.com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로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 이동합니다.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09" name="Google Shape;809;p38"/>
          <p:cNvSpPr txBox="1"/>
          <p:nvPr/>
        </p:nvSpPr>
        <p:spPr>
          <a:xfrm>
            <a:off x="6288800" y="169072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10" name="Google Shape;810;p38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39"/>
          <p:cNvSpPr txBox="1"/>
          <p:nvPr/>
        </p:nvSpPr>
        <p:spPr>
          <a:xfrm>
            <a:off x="2378250" y="123175"/>
            <a:ext cx="32829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문자 메시지 관리(문자 보내는법)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6" name="Google Shape;816;p39"/>
          <p:cNvSpPr txBox="1"/>
          <p:nvPr/>
        </p:nvSpPr>
        <p:spPr>
          <a:xfrm>
            <a:off x="6288800" y="11484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문자.카카오톡.팩스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를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누르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817" name="Google Shape;81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0" cy="416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39"/>
          <p:cNvSpPr/>
          <p:nvPr/>
        </p:nvSpPr>
        <p:spPr>
          <a:xfrm>
            <a:off x="4781050" y="621350"/>
            <a:ext cx="664500" cy="146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39"/>
          <p:cNvSpPr txBox="1"/>
          <p:nvPr/>
        </p:nvSpPr>
        <p:spPr>
          <a:xfrm>
            <a:off x="6288800" y="621350"/>
            <a:ext cx="2609100" cy="388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</a:t>
            </a:r>
            <a:r>
              <a:rPr b="1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문자메세지 관리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의 등록조회로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홈페이지에 접속하세요.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20" name="Google Shape;820;p39"/>
          <p:cNvSpPr/>
          <p:nvPr/>
        </p:nvSpPr>
        <p:spPr>
          <a:xfrm>
            <a:off x="5935405" y="665150"/>
            <a:ext cx="287400" cy="274800"/>
          </a:xfrm>
          <a:prstGeom prst="wedgeRectCallout">
            <a:avLst>
              <a:gd fmla="val -229456" name="adj1"/>
              <a:gd fmla="val -3138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39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49" cy="34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40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40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SMS ID 만드는법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9" name="Google Shape;829;p40"/>
          <p:cNvSpPr txBox="1"/>
          <p:nvPr/>
        </p:nvSpPr>
        <p:spPr>
          <a:xfrm>
            <a:off x="6288800" y="615075"/>
            <a:ext cx="2609100" cy="401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</a:t>
            </a:r>
            <a:r>
              <a:rPr b="0" i="0" lang="ko" sz="1400" u="sng" cap="none" strike="noStrike">
                <a:solidFill>
                  <a:schemeClr val="hlink"/>
                </a:solidFill>
                <a:latin typeface="Gulim"/>
                <a:ea typeface="Gulim"/>
                <a:cs typeface="Gulim"/>
                <a:sym typeface="Gulim"/>
                <a:hlinkClick r:id="rId4"/>
              </a:rPr>
              <a:t>www.popbill.com/SmsFax</a:t>
            </a:r>
            <a:r>
              <a:rPr b="0" i="0" lang="ko" sz="14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에 접속하세요.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30" name="Google Shape;830;p40"/>
          <p:cNvSpPr/>
          <p:nvPr/>
        </p:nvSpPr>
        <p:spPr>
          <a:xfrm>
            <a:off x="1494946" y="883967"/>
            <a:ext cx="406800" cy="148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40"/>
          <p:cNvSpPr txBox="1"/>
          <p:nvPr/>
        </p:nvSpPr>
        <p:spPr>
          <a:xfrm>
            <a:off x="6288800" y="1193275"/>
            <a:ext cx="2609100" cy="401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회원가입을 눌러 회원가입을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32" name="Google Shape;832;p40"/>
          <p:cNvSpPr/>
          <p:nvPr/>
        </p:nvSpPr>
        <p:spPr>
          <a:xfrm>
            <a:off x="37450" y="1428724"/>
            <a:ext cx="287400" cy="274800"/>
          </a:xfrm>
          <a:prstGeom prst="wedgeRectCallout">
            <a:avLst>
              <a:gd fmla="val 469833" name="adj1"/>
              <a:gd fmla="val -20401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0" cy="34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41"/>
          <p:cNvSpPr txBox="1"/>
          <p:nvPr/>
        </p:nvSpPr>
        <p:spPr>
          <a:xfrm>
            <a:off x="6288800" y="615075"/>
            <a:ext cx="2609100" cy="43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반드시 연동회원으로 가입하기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 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39" name="Google Shape;839;p41"/>
          <p:cNvSpPr/>
          <p:nvPr/>
        </p:nvSpPr>
        <p:spPr>
          <a:xfrm>
            <a:off x="3117050" y="1607650"/>
            <a:ext cx="1748100" cy="1191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41"/>
          <p:cNvSpPr/>
          <p:nvPr/>
        </p:nvSpPr>
        <p:spPr>
          <a:xfrm>
            <a:off x="0" y="883875"/>
            <a:ext cx="279300" cy="268800"/>
          </a:xfrm>
          <a:prstGeom prst="wedgeRectCallout">
            <a:avLst>
              <a:gd fmla="val 1205474" name="adj1"/>
              <a:gd fmla="val 26487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41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41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SMS ID 만드는법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950" y="615600"/>
            <a:ext cx="5801199" cy="417375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5"/>
          <p:cNvSpPr txBox="1"/>
          <p:nvPr/>
        </p:nvSpPr>
        <p:spPr>
          <a:xfrm>
            <a:off x="6288800" y="625650"/>
            <a:ext cx="2609100" cy="39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</a:t>
            </a:r>
            <a:r>
              <a:rPr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거래처를 입력후 엔터를 누르고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</a:t>
            </a:r>
            <a:r>
              <a:rPr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목록에서 클릭후 엔터를 누르세요.</a:t>
            </a:r>
            <a:endParaRPr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18" name="Google Shape;318;p15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 메인 화면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5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매출 (송장등록)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0" name="Google Shape;320;p15"/>
          <p:cNvSpPr txBox="1"/>
          <p:nvPr/>
        </p:nvSpPr>
        <p:spPr>
          <a:xfrm>
            <a:off x="6288800" y="1082850"/>
            <a:ext cx="2609100" cy="62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매출버튼을 클릭하거나 거래처를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선택 엔터를 누르면 판매처리로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넘어갑니다.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21" name="Google Shape;321;p15"/>
          <p:cNvSpPr txBox="1"/>
          <p:nvPr/>
        </p:nvSpPr>
        <p:spPr>
          <a:xfrm>
            <a:off x="6288800" y="1801350"/>
            <a:ext cx="2609100" cy="39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품목에 원하는 품목을 입력후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엔터를 눌러 목록을 나오게합니다.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322" name="Google Shape;32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5200" y="1997050"/>
            <a:ext cx="4927549" cy="30537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23" name="Google Shape;323;p15"/>
          <p:cNvCxnSpPr/>
          <p:nvPr/>
        </p:nvCxnSpPr>
        <p:spPr>
          <a:xfrm rot="10800000">
            <a:off x="1408275" y="1087675"/>
            <a:ext cx="590100" cy="1096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24" name="Google Shape;324;p15"/>
          <p:cNvSpPr/>
          <p:nvPr/>
        </p:nvSpPr>
        <p:spPr>
          <a:xfrm>
            <a:off x="1138325" y="910650"/>
            <a:ext cx="354000" cy="227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5"/>
          <p:cNvSpPr/>
          <p:nvPr/>
        </p:nvSpPr>
        <p:spPr>
          <a:xfrm>
            <a:off x="311975" y="1441875"/>
            <a:ext cx="7167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5"/>
          <p:cNvSpPr/>
          <p:nvPr/>
        </p:nvSpPr>
        <p:spPr>
          <a:xfrm>
            <a:off x="0" y="1434250"/>
            <a:ext cx="253200" cy="274800"/>
          </a:xfrm>
          <a:prstGeom prst="wedgeRectCallout">
            <a:avLst>
              <a:gd fmla="val 143377" name="adj1"/>
              <a:gd fmla="val 301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5"/>
          <p:cNvSpPr/>
          <p:nvPr/>
        </p:nvSpPr>
        <p:spPr>
          <a:xfrm>
            <a:off x="0" y="1053250"/>
            <a:ext cx="253200" cy="274800"/>
          </a:xfrm>
          <a:prstGeom prst="wedgeRectCallout">
            <a:avLst>
              <a:gd fmla="val 462846" name="adj1"/>
              <a:gd fmla="val -3131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5"/>
          <p:cNvSpPr txBox="1"/>
          <p:nvPr/>
        </p:nvSpPr>
        <p:spPr>
          <a:xfrm>
            <a:off x="6288800" y="2288250"/>
            <a:ext cx="2609100" cy="39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원하는 상품선택후 수량,단가를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입력후 엔터를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29" name="Google Shape;329;p15"/>
          <p:cNvSpPr txBox="1"/>
          <p:nvPr/>
        </p:nvSpPr>
        <p:spPr>
          <a:xfrm>
            <a:off x="6288800" y="2775150"/>
            <a:ext cx="2609100" cy="39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저장닫기를 눌러 송장에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등록합니다.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30" name="Google Shape;330;p15"/>
          <p:cNvSpPr/>
          <p:nvPr/>
        </p:nvSpPr>
        <p:spPr>
          <a:xfrm>
            <a:off x="935950" y="2723525"/>
            <a:ext cx="312000" cy="227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5"/>
          <p:cNvSpPr/>
          <p:nvPr/>
        </p:nvSpPr>
        <p:spPr>
          <a:xfrm>
            <a:off x="1492325" y="2867300"/>
            <a:ext cx="3777900" cy="1424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5"/>
          <p:cNvSpPr/>
          <p:nvPr/>
        </p:nvSpPr>
        <p:spPr>
          <a:xfrm>
            <a:off x="6054150" y="1205650"/>
            <a:ext cx="219000" cy="274800"/>
          </a:xfrm>
          <a:prstGeom prst="wedgeRectCallout">
            <a:avLst>
              <a:gd fmla="val -1667089" name="adj1"/>
              <a:gd fmla="val 56986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5"/>
          <p:cNvSpPr/>
          <p:nvPr/>
        </p:nvSpPr>
        <p:spPr>
          <a:xfrm>
            <a:off x="3718500" y="2866875"/>
            <a:ext cx="893700" cy="135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5"/>
          <p:cNvSpPr/>
          <p:nvPr/>
        </p:nvSpPr>
        <p:spPr>
          <a:xfrm>
            <a:off x="6054150" y="1586650"/>
            <a:ext cx="219000" cy="274800"/>
          </a:xfrm>
          <a:prstGeom prst="wedgeRectCallout">
            <a:avLst>
              <a:gd fmla="val -954795" name="adj1"/>
              <a:gd fmla="val 44348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5"/>
          <p:cNvSpPr/>
          <p:nvPr/>
        </p:nvSpPr>
        <p:spPr>
          <a:xfrm>
            <a:off x="0" y="2424850"/>
            <a:ext cx="253200" cy="274800"/>
          </a:xfrm>
          <a:prstGeom prst="wedgeRectCallout">
            <a:avLst>
              <a:gd fmla="val 349615" name="adj1"/>
              <a:gd fmla="val 8937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5"/>
          <p:cNvSpPr txBox="1"/>
          <p:nvPr/>
        </p:nvSpPr>
        <p:spPr>
          <a:xfrm>
            <a:off x="6288800" y="3262050"/>
            <a:ext cx="2609100" cy="39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6. 거래수정을 통해 잘못 정한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거래를 바로 수정 가능합니다.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37" name="Google Shape;337;p15"/>
          <p:cNvSpPr/>
          <p:nvPr/>
        </p:nvSpPr>
        <p:spPr>
          <a:xfrm>
            <a:off x="6054150" y="748450"/>
            <a:ext cx="219000" cy="274800"/>
          </a:xfrm>
          <a:prstGeom prst="wedgeRectCallout">
            <a:avLst>
              <a:gd fmla="val -1694041" name="adj1"/>
              <a:gd fmla="val 3050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5"/>
          <p:cNvSpPr/>
          <p:nvPr/>
        </p:nvSpPr>
        <p:spPr>
          <a:xfrm>
            <a:off x="2251975" y="910650"/>
            <a:ext cx="354000" cy="227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49" cy="34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42"/>
          <p:cNvSpPr txBox="1"/>
          <p:nvPr/>
        </p:nvSpPr>
        <p:spPr>
          <a:xfrm>
            <a:off x="6288800" y="615075"/>
            <a:ext cx="2609100" cy="378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링크아이디에 반드시 </a:t>
            </a:r>
            <a:r>
              <a:rPr b="0" i="0" lang="ko" sz="1200" u="sng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ITELOS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를 넣어주시고 정보입력후 가입하세요.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49" name="Google Shape;849;p42"/>
          <p:cNvSpPr/>
          <p:nvPr/>
        </p:nvSpPr>
        <p:spPr>
          <a:xfrm>
            <a:off x="2219825" y="1744400"/>
            <a:ext cx="1755600" cy="149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42"/>
          <p:cNvSpPr txBox="1"/>
          <p:nvPr/>
        </p:nvSpPr>
        <p:spPr>
          <a:xfrm>
            <a:off x="6288800" y="1639225"/>
            <a:ext cx="2609100" cy="456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6. 가입 완료후 SMSID를 사업장관리에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51" name="Google Shape;851;p42"/>
          <p:cNvSpPr/>
          <p:nvPr/>
        </p:nvSpPr>
        <p:spPr>
          <a:xfrm>
            <a:off x="0" y="889450"/>
            <a:ext cx="294000" cy="270600"/>
          </a:xfrm>
          <a:prstGeom prst="wedgeRectCallout">
            <a:avLst>
              <a:gd fmla="val 715570" name="adj1"/>
              <a:gd fmla="val 26728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42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42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SMS ID 만드는법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4" name="Google Shape;854;p42"/>
          <p:cNvSpPr txBox="1"/>
          <p:nvPr/>
        </p:nvSpPr>
        <p:spPr>
          <a:xfrm>
            <a:off x="6288800" y="1077375"/>
            <a:ext cx="2609100" cy="456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회사정보를 입력후 가입하기를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55" name="Google Shape;855;p42"/>
          <p:cNvSpPr/>
          <p:nvPr/>
        </p:nvSpPr>
        <p:spPr>
          <a:xfrm>
            <a:off x="1035600" y="2071200"/>
            <a:ext cx="4237200" cy="170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42"/>
          <p:cNvSpPr/>
          <p:nvPr/>
        </p:nvSpPr>
        <p:spPr>
          <a:xfrm>
            <a:off x="0" y="1533375"/>
            <a:ext cx="294000" cy="270600"/>
          </a:xfrm>
          <a:prstGeom prst="wedgeRectCallout">
            <a:avLst>
              <a:gd fmla="val 319855" name="adj1"/>
              <a:gd fmla="val 25081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0" cy="4217749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43"/>
          <p:cNvSpPr txBox="1"/>
          <p:nvPr/>
        </p:nvSpPr>
        <p:spPr>
          <a:xfrm>
            <a:off x="2378250" y="123175"/>
            <a:ext cx="2946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문자 메시지 관리(전송내역)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3" name="Google Shape;863;p43"/>
          <p:cNvSpPr txBox="1"/>
          <p:nvPr/>
        </p:nvSpPr>
        <p:spPr>
          <a:xfrm>
            <a:off x="6288800" y="615075"/>
            <a:ext cx="2609100" cy="377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SMS ID</a:t>
            </a:r>
            <a:r>
              <a:rPr b="1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만드는법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으로 만든 정보로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로그인을 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64" name="Google Shape;864;p43"/>
          <p:cNvSpPr/>
          <p:nvPr/>
        </p:nvSpPr>
        <p:spPr>
          <a:xfrm>
            <a:off x="407575" y="1587925"/>
            <a:ext cx="1026900" cy="420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43"/>
          <p:cNvSpPr txBox="1"/>
          <p:nvPr/>
        </p:nvSpPr>
        <p:spPr>
          <a:xfrm>
            <a:off x="6288800" y="1136925"/>
            <a:ext cx="2609100" cy="81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문자전송,전송내역,나의문자함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을 볼수있고 발신번호 사전등록을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통해 미리 번호를 등록할수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있습니다.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66" name="Google Shape;866;p43"/>
          <p:cNvSpPr/>
          <p:nvPr/>
        </p:nvSpPr>
        <p:spPr>
          <a:xfrm>
            <a:off x="35355" y="850075"/>
            <a:ext cx="287400" cy="274800"/>
          </a:xfrm>
          <a:prstGeom prst="wedgeRectCallout">
            <a:avLst>
              <a:gd fmla="val 249989" name="adj1"/>
              <a:gd fmla="val -446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43"/>
          <p:cNvSpPr/>
          <p:nvPr/>
        </p:nvSpPr>
        <p:spPr>
          <a:xfrm>
            <a:off x="407575" y="1001075"/>
            <a:ext cx="2336700" cy="76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43"/>
          <p:cNvSpPr/>
          <p:nvPr/>
        </p:nvSpPr>
        <p:spPr>
          <a:xfrm>
            <a:off x="35355" y="1587925"/>
            <a:ext cx="287400" cy="274800"/>
          </a:xfrm>
          <a:prstGeom prst="wedgeRectCallout">
            <a:avLst>
              <a:gd fmla="val 90838" name="adj1"/>
              <a:gd fmla="val 3478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43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1" cy="3990724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44"/>
          <p:cNvSpPr txBox="1"/>
          <p:nvPr/>
        </p:nvSpPr>
        <p:spPr>
          <a:xfrm>
            <a:off x="2378250" y="123175"/>
            <a:ext cx="2894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문자 메시지 관리(포인트충전)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6" name="Google Shape;876;p44"/>
          <p:cNvSpPr txBox="1"/>
          <p:nvPr/>
        </p:nvSpPr>
        <p:spPr>
          <a:xfrm>
            <a:off x="6288800" y="1148475"/>
            <a:ext cx="2609100" cy="36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문자 전송에 필요한 포인트를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충전하세요.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77" name="Google Shape;877;p44"/>
          <p:cNvSpPr/>
          <p:nvPr/>
        </p:nvSpPr>
        <p:spPr>
          <a:xfrm>
            <a:off x="448325" y="2681800"/>
            <a:ext cx="1018800" cy="440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44"/>
          <p:cNvSpPr/>
          <p:nvPr/>
        </p:nvSpPr>
        <p:spPr>
          <a:xfrm>
            <a:off x="35355" y="1078675"/>
            <a:ext cx="287400" cy="274800"/>
          </a:xfrm>
          <a:prstGeom prst="wedgeRectCallout">
            <a:avLst>
              <a:gd fmla="val 700407" name="adj1"/>
              <a:gd fmla="val -3427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44"/>
          <p:cNvSpPr/>
          <p:nvPr/>
        </p:nvSpPr>
        <p:spPr>
          <a:xfrm>
            <a:off x="2140250" y="983825"/>
            <a:ext cx="474600" cy="138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44"/>
          <p:cNvSpPr txBox="1"/>
          <p:nvPr/>
        </p:nvSpPr>
        <p:spPr>
          <a:xfrm>
            <a:off x="6288800" y="615075"/>
            <a:ext cx="2609100" cy="36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마이페이지를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81" name="Google Shape;881;p44"/>
          <p:cNvSpPr/>
          <p:nvPr/>
        </p:nvSpPr>
        <p:spPr>
          <a:xfrm>
            <a:off x="35355" y="2327100"/>
            <a:ext cx="287400" cy="274800"/>
          </a:xfrm>
          <a:prstGeom prst="wedgeRectCallout">
            <a:avLst>
              <a:gd fmla="val 105852" name="adj1"/>
              <a:gd fmla="val 16778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44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850" y="615075"/>
            <a:ext cx="5610551" cy="4252274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45"/>
          <p:cNvSpPr txBox="1"/>
          <p:nvPr/>
        </p:nvSpPr>
        <p:spPr>
          <a:xfrm>
            <a:off x="2378250" y="123175"/>
            <a:ext cx="30501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문자 메시지 관리(문자전송)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9" name="Google Shape;889;p45"/>
          <p:cNvSpPr txBox="1"/>
          <p:nvPr/>
        </p:nvSpPr>
        <p:spPr>
          <a:xfrm>
            <a:off x="6288800" y="615075"/>
            <a:ext cx="2609100" cy="38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문자를 처음 보내실때 휴대폰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본인인증을 진행하세요.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90" name="Google Shape;890;p45"/>
          <p:cNvSpPr txBox="1"/>
          <p:nvPr/>
        </p:nvSpPr>
        <p:spPr>
          <a:xfrm>
            <a:off x="6288800" y="1153575"/>
            <a:ext cx="2609100" cy="38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인증뒤 문자전송해야할 정보를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입력후 문자전송을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91" name="Google Shape;891;p45"/>
          <p:cNvSpPr txBox="1"/>
          <p:nvPr/>
        </p:nvSpPr>
        <p:spPr>
          <a:xfrm>
            <a:off x="6288800" y="1756975"/>
            <a:ext cx="2609100" cy="38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 포인트가 없으면 전송이 안되니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반드시 충전하시길 바랍니다.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892" name="Google Shape;892;p45"/>
          <p:cNvSpPr/>
          <p:nvPr/>
        </p:nvSpPr>
        <p:spPr>
          <a:xfrm>
            <a:off x="3350200" y="2649425"/>
            <a:ext cx="855900" cy="187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45"/>
          <p:cNvSpPr/>
          <p:nvPr/>
        </p:nvSpPr>
        <p:spPr>
          <a:xfrm>
            <a:off x="35355" y="3593275"/>
            <a:ext cx="287400" cy="274800"/>
          </a:xfrm>
          <a:prstGeom prst="wedgeRectCallout">
            <a:avLst>
              <a:gd fmla="val 1069753" name="adj1"/>
              <a:gd fmla="val -34008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45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기준정보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075"/>
            <a:ext cx="5622199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46"/>
          <p:cNvSpPr txBox="1"/>
          <p:nvPr/>
        </p:nvSpPr>
        <p:spPr>
          <a:xfrm>
            <a:off x="6288800" y="615075"/>
            <a:ext cx="2609100" cy="354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수정,삭제,계산,신규거래,설정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01" name="Google Shape;901;p46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상품입고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46"/>
          <p:cNvSpPr txBox="1"/>
          <p:nvPr/>
        </p:nvSpPr>
        <p:spPr>
          <a:xfrm>
            <a:off x="6288800" y="1040559"/>
            <a:ext cx="2609100" cy="40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거래일자,매입처명,비고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 입력 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03" name="Google Shape;903;p46"/>
          <p:cNvSpPr/>
          <p:nvPr/>
        </p:nvSpPr>
        <p:spPr>
          <a:xfrm>
            <a:off x="371075" y="1967650"/>
            <a:ext cx="379500" cy="1674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46"/>
          <p:cNvSpPr/>
          <p:nvPr/>
        </p:nvSpPr>
        <p:spPr>
          <a:xfrm>
            <a:off x="-8" y="1967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46"/>
          <p:cNvSpPr/>
          <p:nvPr/>
        </p:nvSpPr>
        <p:spPr>
          <a:xfrm>
            <a:off x="353825" y="1156425"/>
            <a:ext cx="4468200" cy="405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46"/>
          <p:cNvSpPr txBox="1"/>
          <p:nvPr/>
        </p:nvSpPr>
        <p:spPr>
          <a:xfrm>
            <a:off x="6288800" y="20446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닫기(저장)를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07" name="Google Shape;907;p46"/>
          <p:cNvSpPr/>
          <p:nvPr/>
        </p:nvSpPr>
        <p:spPr>
          <a:xfrm>
            <a:off x="-8" y="1287225"/>
            <a:ext cx="287400" cy="274800"/>
          </a:xfrm>
          <a:prstGeom prst="wedgeRectCallout">
            <a:avLst>
              <a:gd fmla="val 157266" name="adj1"/>
              <a:gd fmla="val -2296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46"/>
          <p:cNvSpPr txBox="1"/>
          <p:nvPr/>
        </p:nvSpPr>
        <p:spPr>
          <a:xfrm>
            <a:off x="6288800" y="1524525"/>
            <a:ext cx="2609100" cy="40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삭제복원처리와 출고분을 다시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입고처리할수있다.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09" name="Google Shape;909;p46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상품입고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0" name="Google Shape;910;p46"/>
          <p:cNvSpPr/>
          <p:nvPr/>
        </p:nvSpPr>
        <p:spPr>
          <a:xfrm>
            <a:off x="5943592" y="1222117"/>
            <a:ext cx="287400" cy="274800"/>
          </a:xfrm>
          <a:prstGeom prst="wedgeRectCallout">
            <a:avLst>
              <a:gd fmla="val -190220" name="adj1"/>
              <a:gd fmla="val -2641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Google Shape;91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075"/>
            <a:ext cx="5622200" cy="3484201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47"/>
          <p:cNvSpPr txBox="1"/>
          <p:nvPr/>
        </p:nvSpPr>
        <p:spPr>
          <a:xfrm>
            <a:off x="6288800" y="6150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17" name="Google Shape;917;p47"/>
          <p:cNvSpPr txBox="1"/>
          <p:nvPr/>
        </p:nvSpPr>
        <p:spPr>
          <a:xfrm>
            <a:off x="6288800" y="10044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입고일,매입처명을 검색하세요.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18" name="Google Shape;918;p47"/>
          <p:cNvSpPr txBox="1"/>
          <p:nvPr/>
        </p:nvSpPr>
        <p:spPr>
          <a:xfrm>
            <a:off x="6288800" y="1393713"/>
            <a:ext cx="2609100" cy="417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조회결과를 엑셀로 옮기거나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 인쇄할수 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19" name="Google Shape;919;p47"/>
          <p:cNvSpPr/>
          <p:nvPr/>
        </p:nvSpPr>
        <p:spPr>
          <a:xfrm>
            <a:off x="-8" y="9770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47"/>
          <p:cNvSpPr/>
          <p:nvPr/>
        </p:nvSpPr>
        <p:spPr>
          <a:xfrm>
            <a:off x="388350" y="1303125"/>
            <a:ext cx="345300" cy="759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47"/>
          <p:cNvSpPr/>
          <p:nvPr/>
        </p:nvSpPr>
        <p:spPr>
          <a:xfrm>
            <a:off x="811225" y="1346275"/>
            <a:ext cx="3926700" cy="172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47"/>
          <p:cNvSpPr/>
          <p:nvPr/>
        </p:nvSpPr>
        <p:spPr>
          <a:xfrm>
            <a:off x="5935392" y="1026375"/>
            <a:ext cx="287400" cy="274800"/>
          </a:xfrm>
          <a:prstGeom prst="wedgeRectCallout">
            <a:avLst>
              <a:gd fmla="val -475676" name="adj1"/>
              <a:gd fmla="val 9467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47"/>
          <p:cNvSpPr txBox="1"/>
          <p:nvPr/>
        </p:nvSpPr>
        <p:spPr>
          <a:xfrm>
            <a:off x="6288800" y="19261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24" name="Google Shape;924;p47"/>
          <p:cNvSpPr/>
          <p:nvPr/>
        </p:nvSpPr>
        <p:spPr>
          <a:xfrm>
            <a:off x="845750" y="1656975"/>
            <a:ext cx="4850100" cy="2243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47"/>
          <p:cNvSpPr/>
          <p:nvPr/>
        </p:nvSpPr>
        <p:spPr>
          <a:xfrm>
            <a:off x="5935838" y="1613825"/>
            <a:ext cx="287100" cy="280800"/>
          </a:xfrm>
          <a:prstGeom prst="wedgeRectCallout">
            <a:avLst>
              <a:gd fmla="val -109557" name="adj1"/>
              <a:gd fmla="val 11596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47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상품입고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47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입고내역서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28" name="Google Shape;92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1075" y="2571750"/>
            <a:ext cx="3926699" cy="230569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929" name="Google Shape;929;p47"/>
          <p:cNvCxnSpPr/>
          <p:nvPr/>
        </p:nvCxnSpPr>
        <p:spPr>
          <a:xfrm>
            <a:off x="628525" y="1769150"/>
            <a:ext cx="1442700" cy="975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075"/>
            <a:ext cx="5630399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48"/>
          <p:cNvSpPr txBox="1"/>
          <p:nvPr/>
        </p:nvSpPr>
        <p:spPr>
          <a:xfrm>
            <a:off x="6288800" y="6150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36" name="Google Shape;936;p48"/>
          <p:cNvSpPr/>
          <p:nvPr/>
        </p:nvSpPr>
        <p:spPr>
          <a:xfrm>
            <a:off x="-8" y="14342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48"/>
          <p:cNvSpPr/>
          <p:nvPr/>
        </p:nvSpPr>
        <p:spPr>
          <a:xfrm>
            <a:off x="379725" y="1268625"/>
            <a:ext cx="388500" cy="811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48"/>
          <p:cNvSpPr txBox="1"/>
          <p:nvPr/>
        </p:nvSpPr>
        <p:spPr>
          <a:xfrm>
            <a:off x="6288800" y="10044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원하시는 입고일을 검색하세요.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39" name="Google Shape;939;p48"/>
          <p:cNvSpPr/>
          <p:nvPr/>
        </p:nvSpPr>
        <p:spPr>
          <a:xfrm>
            <a:off x="5943592" y="1053250"/>
            <a:ext cx="287400" cy="274800"/>
          </a:xfrm>
          <a:prstGeom prst="wedgeRectCallout">
            <a:avLst>
              <a:gd fmla="val -1142151" name="adj1"/>
              <a:gd fmla="val 6291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48"/>
          <p:cNvSpPr/>
          <p:nvPr/>
        </p:nvSpPr>
        <p:spPr>
          <a:xfrm>
            <a:off x="854375" y="1329025"/>
            <a:ext cx="1908900" cy="164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48"/>
          <p:cNvSpPr txBox="1"/>
          <p:nvPr/>
        </p:nvSpPr>
        <p:spPr>
          <a:xfrm>
            <a:off x="6288800" y="19261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42" name="Google Shape;942;p48"/>
          <p:cNvSpPr txBox="1"/>
          <p:nvPr/>
        </p:nvSpPr>
        <p:spPr>
          <a:xfrm>
            <a:off x="6288800" y="1393713"/>
            <a:ext cx="2609100" cy="417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조회결과를 엑셀로 옮기거나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인쇄할수 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43" name="Google Shape;943;p48"/>
          <p:cNvSpPr/>
          <p:nvPr/>
        </p:nvSpPr>
        <p:spPr>
          <a:xfrm>
            <a:off x="854375" y="1812300"/>
            <a:ext cx="4988100" cy="2045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48"/>
          <p:cNvSpPr/>
          <p:nvPr/>
        </p:nvSpPr>
        <p:spPr>
          <a:xfrm>
            <a:off x="5943592" y="1662850"/>
            <a:ext cx="287400" cy="274800"/>
          </a:xfrm>
          <a:prstGeom prst="wedgeRectCallout">
            <a:avLst>
              <a:gd fmla="val -64141" name="adj1"/>
              <a:gd fmla="val 17083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48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상품입고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48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반품입고내역서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47" name="Google Shape;94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8001" y="2721650"/>
            <a:ext cx="3912098" cy="2240601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948" name="Google Shape;948;p48"/>
          <p:cNvCxnSpPr/>
          <p:nvPr/>
        </p:nvCxnSpPr>
        <p:spPr>
          <a:xfrm rot="10800000">
            <a:off x="586850" y="1777700"/>
            <a:ext cx="1553400" cy="1009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Google Shape;953;p49"/>
          <p:cNvPicPr preferRelativeResize="0"/>
          <p:nvPr/>
        </p:nvPicPr>
        <p:blipFill rotWithShape="1">
          <a:blip r:embed="rId3">
            <a:alphaModFix/>
          </a:blip>
          <a:srcRect b="0" l="1848" r="1858" t="0"/>
          <a:stretch/>
        </p:blipFill>
        <p:spPr>
          <a:xfrm>
            <a:off x="313200" y="615075"/>
            <a:ext cx="5622199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49"/>
          <p:cNvSpPr txBox="1"/>
          <p:nvPr/>
        </p:nvSpPr>
        <p:spPr>
          <a:xfrm>
            <a:off x="6288800" y="6150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55" name="Google Shape;955;p49"/>
          <p:cNvSpPr/>
          <p:nvPr/>
        </p:nvSpPr>
        <p:spPr>
          <a:xfrm>
            <a:off x="-8" y="1205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49"/>
          <p:cNvSpPr/>
          <p:nvPr/>
        </p:nvSpPr>
        <p:spPr>
          <a:xfrm>
            <a:off x="303525" y="1268625"/>
            <a:ext cx="388500" cy="761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49"/>
          <p:cNvSpPr/>
          <p:nvPr/>
        </p:nvSpPr>
        <p:spPr>
          <a:xfrm>
            <a:off x="5943592" y="748450"/>
            <a:ext cx="287400" cy="274800"/>
          </a:xfrm>
          <a:prstGeom prst="wedgeRectCallout">
            <a:avLst>
              <a:gd fmla="val -655695" name="adj1"/>
              <a:gd fmla="val 2622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49"/>
          <p:cNvSpPr/>
          <p:nvPr/>
        </p:nvSpPr>
        <p:spPr>
          <a:xfrm>
            <a:off x="743650" y="862275"/>
            <a:ext cx="3480600" cy="164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49"/>
          <p:cNvSpPr txBox="1"/>
          <p:nvPr/>
        </p:nvSpPr>
        <p:spPr>
          <a:xfrm>
            <a:off x="6288750" y="1536825"/>
            <a:ext cx="2609100" cy="417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조회결과를 엑셀로 옮기거나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인쇄할수 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60" name="Google Shape;960;p49"/>
          <p:cNvSpPr txBox="1"/>
          <p:nvPr/>
        </p:nvSpPr>
        <p:spPr>
          <a:xfrm>
            <a:off x="6288800" y="20692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61" name="Google Shape;961;p49"/>
          <p:cNvSpPr/>
          <p:nvPr/>
        </p:nvSpPr>
        <p:spPr>
          <a:xfrm>
            <a:off x="756300" y="1205650"/>
            <a:ext cx="5115300" cy="2794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49"/>
          <p:cNvSpPr/>
          <p:nvPr/>
        </p:nvSpPr>
        <p:spPr>
          <a:xfrm>
            <a:off x="5935838" y="1613825"/>
            <a:ext cx="287100" cy="280800"/>
          </a:xfrm>
          <a:prstGeom prst="wedgeRectCallout">
            <a:avLst>
              <a:gd fmla="val -109557" name="adj1"/>
              <a:gd fmla="val 11596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49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상품입고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49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기간별입고내역서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65" name="Google Shape;965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8250" y="2633625"/>
            <a:ext cx="3480699" cy="2363174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966" name="Google Shape;966;p49"/>
          <p:cNvCxnSpPr/>
          <p:nvPr/>
        </p:nvCxnSpPr>
        <p:spPr>
          <a:xfrm rot="10800000">
            <a:off x="576825" y="1700075"/>
            <a:ext cx="1874100" cy="1078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67" name="Google Shape;967;p49"/>
          <p:cNvSpPr txBox="1"/>
          <p:nvPr/>
        </p:nvSpPr>
        <p:spPr>
          <a:xfrm>
            <a:off x="6288800" y="1004400"/>
            <a:ext cx="2609100" cy="417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원하는 입고일,매입처명을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075"/>
            <a:ext cx="5622199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50"/>
          <p:cNvSpPr txBox="1"/>
          <p:nvPr/>
        </p:nvSpPr>
        <p:spPr>
          <a:xfrm>
            <a:off x="6288800" y="6150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74" name="Google Shape;974;p50"/>
          <p:cNvSpPr/>
          <p:nvPr/>
        </p:nvSpPr>
        <p:spPr>
          <a:xfrm>
            <a:off x="-8" y="14342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50"/>
          <p:cNvSpPr/>
          <p:nvPr/>
        </p:nvSpPr>
        <p:spPr>
          <a:xfrm>
            <a:off x="379725" y="1268625"/>
            <a:ext cx="388500" cy="811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50"/>
          <p:cNvSpPr txBox="1"/>
          <p:nvPr/>
        </p:nvSpPr>
        <p:spPr>
          <a:xfrm>
            <a:off x="6288800" y="1004400"/>
            <a:ext cx="2609100" cy="408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원하는 입고일,매입처명을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77" name="Google Shape;977;p50"/>
          <p:cNvSpPr/>
          <p:nvPr/>
        </p:nvSpPr>
        <p:spPr>
          <a:xfrm>
            <a:off x="5943592" y="1205650"/>
            <a:ext cx="287400" cy="274800"/>
          </a:xfrm>
          <a:prstGeom prst="wedgeRectCallout">
            <a:avLst>
              <a:gd fmla="val -1148153" name="adj1"/>
              <a:gd fmla="val 3257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50"/>
          <p:cNvSpPr/>
          <p:nvPr/>
        </p:nvSpPr>
        <p:spPr>
          <a:xfrm>
            <a:off x="819850" y="1319475"/>
            <a:ext cx="1941600" cy="164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50"/>
          <p:cNvSpPr txBox="1"/>
          <p:nvPr/>
        </p:nvSpPr>
        <p:spPr>
          <a:xfrm>
            <a:off x="6288800" y="1526925"/>
            <a:ext cx="2609100" cy="417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조회결과를 엑셀로 옮기거나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인쇄할수 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80" name="Google Shape;980;p50"/>
          <p:cNvSpPr txBox="1"/>
          <p:nvPr/>
        </p:nvSpPr>
        <p:spPr>
          <a:xfrm>
            <a:off x="6288800" y="20593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81" name="Google Shape;981;p50"/>
          <p:cNvSpPr/>
          <p:nvPr/>
        </p:nvSpPr>
        <p:spPr>
          <a:xfrm>
            <a:off x="854375" y="1709050"/>
            <a:ext cx="5081100" cy="2226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50"/>
          <p:cNvSpPr/>
          <p:nvPr/>
        </p:nvSpPr>
        <p:spPr>
          <a:xfrm>
            <a:off x="5935838" y="1918625"/>
            <a:ext cx="287100" cy="280800"/>
          </a:xfrm>
          <a:prstGeom prst="wedgeRectCallout">
            <a:avLst>
              <a:gd fmla="val -118570" name="adj1"/>
              <a:gd fmla="val 15493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50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상품입고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50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 입고반품내역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075"/>
            <a:ext cx="5622199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51"/>
          <p:cNvSpPr/>
          <p:nvPr/>
        </p:nvSpPr>
        <p:spPr>
          <a:xfrm>
            <a:off x="733550" y="983825"/>
            <a:ext cx="1491900" cy="423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51"/>
          <p:cNvSpPr/>
          <p:nvPr/>
        </p:nvSpPr>
        <p:spPr>
          <a:xfrm>
            <a:off x="313200" y="1078750"/>
            <a:ext cx="351300" cy="1605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51"/>
          <p:cNvSpPr/>
          <p:nvPr/>
        </p:nvSpPr>
        <p:spPr>
          <a:xfrm>
            <a:off x="-8" y="1057925"/>
            <a:ext cx="287400" cy="274800"/>
          </a:xfrm>
          <a:prstGeom prst="wedgeRectCallout">
            <a:avLst>
              <a:gd fmla="val 67113" name="adj1"/>
              <a:gd fmla="val 12088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51"/>
          <p:cNvSpPr/>
          <p:nvPr/>
        </p:nvSpPr>
        <p:spPr>
          <a:xfrm>
            <a:off x="5943592" y="722750"/>
            <a:ext cx="287400" cy="274800"/>
          </a:xfrm>
          <a:prstGeom prst="wedgeRectCallout">
            <a:avLst>
              <a:gd fmla="val -1364350" name="adj1"/>
              <a:gd fmla="val 14864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51"/>
          <p:cNvSpPr txBox="1"/>
          <p:nvPr/>
        </p:nvSpPr>
        <p:spPr>
          <a:xfrm>
            <a:off x="6288800" y="615075"/>
            <a:ext cx="2609100" cy="36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조회,거래처조회,상품조회,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미수정리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95" name="Google Shape;995;p51"/>
          <p:cNvSpPr txBox="1"/>
          <p:nvPr/>
        </p:nvSpPr>
        <p:spPr>
          <a:xfrm>
            <a:off x="6288800" y="1078750"/>
            <a:ext cx="2609100" cy="36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기간,매입처명,전표번호를 입력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조회할수있다.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96" name="Google Shape;996;p51"/>
          <p:cNvSpPr txBox="1"/>
          <p:nvPr/>
        </p:nvSpPr>
        <p:spPr>
          <a:xfrm>
            <a:off x="6288800" y="154242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997" name="Google Shape;997;p51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상품입고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51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 입고원장조회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950" y="615600"/>
            <a:ext cx="5801199" cy="417375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6"/>
          <p:cNvSpPr txBox="1"/>
          <p:nvPr/>
        </p:nvSpPr>
        <p:spPr>
          <a:xfrm>
            <a:off x="6288800" y="625650"/>
            <a:ext cx="2609100" cy="824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송장을 등록후 송장발행을 위해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명세서 인쇄 단축키인 키보드의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F12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를 누르시거나 </a:t>
            </a:r>
            <a:r>
              <a:rPr b="1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명세서인쇄</a:t>
            </a:r>
            <a:endParaRPr b="1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버튼을 클릭해 송장을 발행하세요.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45" name="Google Shape;345;p16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매출 (명세서 인쇄)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46" name="Google Shape;34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2600" y="1880325"/>
            <a:ext cx="4527323" cy="2959624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7" name="Google Shape;347;p16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 메인 화면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8" name="Google Shape;348;p16"/>
          <p:cNvCxnSpPr/>
          <p:nvPr/>
        </p:nvCxnSpPr>
        <p:spPr>
          <a:xfrm rot="10800000">
            <a:off x="1247800" y="1585050"/>
            <a:ext cx="834900" cy="430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49" name="Google Shape;349;p16"/>
          <p:cNvSpPr/>
          <p:nvPr/>
        </p:nvSpPr>
        <p:spPr>
          <a:xfrm>
            <a:off x="1037125" y="1433425"/>
            <a:ext cx="3456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6"/>
          <p:cNvSpPr/>
          <p:nvPr/>
        </p:nvSpPr>
        <p:spPr>
          <a:xfrm>
            <a:off x="0" y="1434250"/>
            <a:ext cx="253200" cy="274800"/>
          </a:xfrm>
          <a:prstGeom prst="wedgeRectCallout">
            <a:avLst>
              <a:gd fmla="val 386256" name="adj1"/>
              <a:gd fmla="val 493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900" y="3280900"/>
            <a:ext cx="3119825" cy="177035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52" name="Google Shape;352;p16"/>
          <p:cNvCxnSpPr/>
          <p:nvPr/>
        </p:nvCxnSpPr>
        <p:spPr>
          <a:xfrm rot="10800000">
            <a:off x="1256325" y="3018600"/>
            <a:ext cx="67500" cy="539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3" name="Google Shape;353;p16"/>
          <p:cNvSpPr/>
          <p:nvPr/>
        </p:nvSpPr>
        <p:spPr>
          <a:xfrm>
            <a:off x="1037125" y="2805025"/>
            <a:ext cx="3456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6"/>
          <p:cNvSpPr txBox="1"/>
          <p:nvPr/>
        </p:nvSpPr>
        <p:spPr>
          <a:xfrm>
            <a:off x="6288800" y="1585050"/>
            <a:ext cx="2609100" cy="295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판매 내역서 인쇄기능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55" name="Google Shape;355;p16"/>
          <p:cNvSpPr/>
          <p:nvPr/>
        </p:nvSpPr>
        <p:spPr>
          <a:xfrm>
            <a:off x="0" y="2805850"/>
            <a:ext cx="253200" cy="274800"/>
          </a:xfrm>
          <a:prstGeom prst="wedgeRectCallout">
            <a:avLst>
              <a:gd fmla="val 386256" name="adj1"/>
              <a:gd fmla="val 493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1850" y="2683600"/>
            <a:ext cx="3399400" cy="2367649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7" name="Google Shape;357;p16"/>
          <p:cNvSpPr txBox="1"/>
          <p:nvPr/>
        </p:nvSpPr>
        <p:spPr>
          <a:xfrm>
            <a:off x="6288800" y="2014950"/>
            <a:ext cx="2609100" cy="295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송장내역을 문자로 전송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cxnSp>
        <p:nvCxnSpPr>
          <p:cNvPr id="358" name="Google Shape;358;p16"/>
          <p:cNvCxnSpPr/>
          <p:nvPr/>
        </p:nvCxnSpPr>
        <p:spPr>
          <a:xfrm rot="10800000">
            <a:off x="4662900" y="1113050"/>
            <a:ext cx="556500" cy="1905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9" name="Google Shape;359;p16"/>
          <p:cNvSpPr/>
          <p:nvPr/>
        </p:nvSpPr>
        <p:spPr>
          <a:xfrm>
            <a:off x="4401475" y="935950"/>
            <a:ext cx="345600" cy="177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6"/>
          <p:cNvSpPr/>
          <p:nvPr/>
        </p:nvSpPr>
        <p:spPr>
          <a:xfrm>
            <a:off x="6054150" y="1205650"/>
            <a:ext cx="219000" cy="274800"/>
          </a:xfrm>
          <a:prstGeom prst="wedgeRectCallout">
            <a:avLst>
              <a:gd fmla="val -676495" name="adj1"/>
              <a:gd fmla="val -10320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075"/>
            <a:ext cx="5622201" cy="3484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52"/>
          <p:cNvSpPr/>
          <p:nvPr/>
        </p:nvSpPr>
        <p:spPr>
          <a:xfrm>
            <a:off x="854375" y="1194850"/>
            <a:ext cx="3288000" cy="306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52"/>
          <p:cNvSpPr/>
          <p:nvPr/>
        </p:nvSpPr>
        <p:spPr>
          <a:xfrm>
            <a:off x="381000" y="1225475"/>
            <a:ext cx="369900" cy="1294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52"/>
          <p:cNvSpPr/>
          <p:nvPr/>
        </p:nvSpPr>
        <p:spPr>
          <a:xfrm>
            <a:off x="-8" y="1057925"/>
            <a:ext cx="287400" cy="274800"/>
          </a:xfrm>
          <a:prstGeom prst="wedgeRectCallout">
            <a:avLst>
              <a:gd fmla="val 67113" name="adj1"/>
              <a:gd fmla="val 12088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52"/>
          <p:cNvSpPr/>
          <p:nvPr/>
        </p:nvSpPr>
        <p:spPr>
          <a:xfrm>
            <a:off x="5943592" y="722750"/>
            <a:ext cx="287400" cy="274800"/>
          </a:xfrm>
          <a:prstGeom prst="wedgeRectCallout">
            <a:avLst>
              <a:gd fmla="val -697736" name="adj1"/>
              <a:gd fmla="val 10467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52"/>
          <p:cNvSpPr txBox="1"/>
          <p:nvPr/>
        </p:nvSpPr>
        <p:spPr>
          <a:xfrm>
            <a:off x="6288800" y="615075"/>
            <a:ext cx="2609100" cy="36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조회,거래처별인쇄,품목별인쇄,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09" name="Google Shape;1009;p52"/>
          <p:cNvSpPr txBox="1"/>
          <p:nvPr/>
        </p:nvSpPr>
        <p:spPr>
          <a:xfrm>
            <a:off x="6288800" y="1078750"/>
            <a:ext cx="2609100" cy="36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기간,품목,거래처명,관리구분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 조회하세요.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10" name="Google Shape;1010;p52"/>
          <p:cNvSpPr txBox="1"/>
          <p:nvPr/>
        </p:nvSpPr>
        <p:spPr>
          <a:xfrm>
            <a:off x="6288800" y="21609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11" name="Google Shape;1011;p52"/>
          <p:cNvSpPr txBox="1"/>
          <p:nvPr/>
        </p:nvSpPr>
        <p:spPr>
          <a:xfrm>
            <a:off x="6288800" y="1545728"/>
            <a:ext cx="2609100" cy="516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조회결과를 엑셀로 옮기거나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거래처별인쇄,품목별인쇄를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할수 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12" name="Google Shape;1012;p52"/>
          <p:cNvSpPr/>
          <p:nvPr/>
        </p:nvSpPr>
        <p:spPr>
          <a:xfrm>
            <a:off x="5943592" y="1979800"/>
            <a:ext cx="287400" cy="274800"/>
          </a:xfrm>
          <a:prstGeom prst="wedgeRectCallout">
            <a:avLst>
              <a:gd fmla="val -508557" name="adj1"/>
              <a:gd fmla="val -25541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52"/>
          <p:cNvSpPr/>
          <p:nvPr/>
        </p:nvSpPr>
        <p:spPr>
          <a:xfrm>
            <a:off x="4142375" y="1194725"/>
            <a:ext cx="500700" cy="306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52"/>
          <p:cNvSpPr txBox="1"/>
          <p:nvPr/>
        </p:nvSpPr>
        <p:spPr>
          <a:xfrm>
            <a:off x="6288800" y="25339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 저장되어있는 품목을 선택하세요.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15" name="Google Shape;1015;p52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상품입고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52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품목별 매입현황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17" name="Google Shape;101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375" y="2619225"/>
            <a:ext cx="2380326" cy="2351676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18" name="Google Shape;101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14275" y="2619225"/>
            <a:ext cx="2716724" cy="2351674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019" name="Google Shape;1019;p52"/>
          <p:cNvCxnSpPr/>
          <p:nvPr/>
        </p:nvCxnSpPr>
        <p:spPr>
          <a:xfrm rot="10800000">
            <a:off x="578175" y="2123000"/>
            <a:ext cx="561000" cy="664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20" name="Google Shape;1020;p52"/>
          <p:cNvCxnSpPr/>
          <p:nvPr/>
        </p:nvCxnSpPr>
        <p:spPr>
          <a:xfrm rot="10800000">
            <a:off x="595475" y="1760450"/>
            <a:ext cx="3072300" cy="897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075"/>
            <a:ext cx="5622201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53"/>
          <p:cNvSpPr/>
          <p:nvPr/>
        </p:nvSpPr>
        <p:spPr>
          <a:xfrm>
            <a:off x="5238425" y="768075"/>
            <a:ext cx="6474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53"/>
          <p:cNvSpPr txBox="1"/>
          <p:nvPr/>
        </p:nvSpPr>
        <p:spPr>
          <a:xfrm>
            <a:off x="6288800" y="1072275"/>
            <a:ext cx="2609100" cy="36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조건,재고&gt;0,수량.단가입력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검색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28" name="Google Shape;1028;p53"/>
          <p:cNvSpPr/>
          <p:nvPr/>
        </p:nvSpPr>
        <p:spPr>
          <a:xfrm>
            <a:off x="1061500" y="802600"/>
            <a:ext cx="4064700" cy="223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53"/>
          <p:cNvSpPr txBox="1"/>
          <p:nvPr/>
        </p:nvSpPr>
        <p:spPr>
          <a:xfrm>
            <a:off x="6288800" y="15445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상품등록으로 추가할수 있다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30" name="Google Shape;1030;p53"/>
          <p:cNvSpPr/>
          <p:nvPr/>
        </p:nvSpPr>
        <p:spPr>
          <a:xfrm>
            <a:off x="-8" y="977050"/>
            <a:ext cx="287400" cy="274800"/>
          </a:xfrm>
          <a:prstGeom prst="wedgeRectCallout">
            <a:avLst>
              <a:gd fmla="val 331361" name="adj1"/>
              <a:gd fmla="val -4125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53"/>
          <p:cNvSpPr/>
          <p:nvPr/>
        </p:nvSpPr>
        <p:spPr>
          <a:xfrm>
            <a:off x="5943605" y="1041375"/>
            <a:ext cx="287400" cy="274800"/>
          </a:xfrm>
          <a:prstGeom prst="wedgeRectCallout">
            <a:avLst>
              <a:gd fmla="val -112197" name="adj1"/>
              <a:gd fmla="val -6726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53"/>
          <p:cNvSpPr/>
          <p:nvPr/>
        </p:nvSpPr>
        <p:spPr>
          <a:xfrm>
            <a:off x="569575" y="1087375"/>
            <a:ext cx="5316000" cy="2882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53"/>
          <p:cNvSpPr/>
          <p:nvPr/>
        </p:nvSpPr>
        <p:spPr>
          <a:xfrm>
            <a:off x="5943605" y="1511625"/>
            <a:ext cx="287400" cy="274800"/>
          </a:xfrm>
          <a:prstGeom prst="wedgeRectCallout">
            <a:avLst>
              <a:gd fmla="val -103185" name="adj1"/>
              <a:gd fmla="val 4371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53"/>
          <p:cNvSpPr txBox="1"/>
          <p:nvPr/>
        </p:nvSpPr>
        <p:spPr>
          <a:xfrm>
            <a:off x="6289025" y="19229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선택할 물품을 클릭한다.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35" name="Google Shape;1035;p53"/>
          <p:cNvSpPr txBox="1"/>
          <p:nvPr/>
        </p:nvSpPr>
        <p:spPr>
          <a:xfrm>
            <a:off x="6289025" y="23013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36" name="Google Shape;1036;p53"/>
          <p:cNvSpPr txBox="1"/>
          <p:nvPr/>
        </p:nvSpPr>
        <p:spPr>
          <a:xfrm>
            <a:off x="6289025" y="615075"/>
            <a:ext cx="2609100" cy="36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</a:t>
            </a:r>
            <a:r>
              <a:rPr b="1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품목별 판매현황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품목선택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창입니다.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37" name="Google Shape;1037;p53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상품입고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53"/>
          <p:cNvSpPr txBox="1"/>
          <p:nvPr/>
        </p:nvSpPr>
        <p:spPr>
          <a:xfrm>
            <a:off x="2378250" y="123175"/>
            <a:ext cx="2946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품목별 매입현황(품목선택)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Google Shape;104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075"/>
            <a:ext cx="5622199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54"/>
          <p:cNvSpPr/>
          <p:nvPr/>
        </p:nvSpPr>
        <p:spPr>
          <a:xfrm>
            <a:off x="802600" y="932050"/>
            <a:ext cx="3089400" cy="44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54"/>
          <p:cNvSpPr txBox="1"/>
          <p:nvPr/>
        </p:nvSpPr>
        <p:spPr>
          <a:xfrm>
            <a:off x="6288800" y="6150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46" name="Google Shape;1046;p54"/>
          <p:cNvSpPr/>
          <p:nvPr/>
        </p:nvSpPr>
        <p:spPr>
          <a:xfrm>
            <a:off x="362450" y="1919975"/>
            <a:ext cx="345300" cy="1023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54"/>
          <p:cNvSpPr txBox="1"/>
          <p:nvPr/>
        </p:nvSpPr>
        <p:spPr>
          <a:xfrm>
            <a:off x="6288800" y="1004400"/>
            <a:ext cx="2609100" cy="372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미수정리,내역조회,거래조회,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계산서요청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48" name="Google Shape;1048;p54"/>
          <p:cNvSpPr txBox="1"/>
          <p:nvPr/>
        </p:nvSpPr>
        <p:spPr>
          <a:xfrm>
            <a:off x="6288800" y="149152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기간,거래처 입력 조회하세요.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49" name="Google Shape;1049;p54"/>
          <p:cNvSpPr/>
          <p:nvPr/>
        </p:nvSpPr>
        <p:spPr>
          <a:xfrm>
            <a:off x="362450" y="1249025"/>
            <a:ext cx="345300" cy="485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54"/>
          <p:cNvSpPr/>
          <p:nvPr/>
        </p:nvSpPr>
        <p:spPr>
          <a:xfrm>
            <a:off x="-8" y="12818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54"/>
          <p:cNvSpPr/>
          <p:nvPr/>
        </p:nvSpPr>
        <p:spPr>
          <a:xfrm>
            <a:off x="17092" y="1919975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54"/>
          <p:cNvSpPr/>
          <p:nvPr/>
        </p:nvSpPr>
        <p:spPr>
          <a:xfrm>
            <a:off x="5960692" y="700775"/>
            <a:ext cx="287400" cy="274800"/>
          </a:xfrm>
          <a:prstGeom prst="wedgeRectCallout">
            <a:avLst>
              <a:gd fmla="val -802772" name="adj1"/>
              <a:gd fmla="val 8180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54"/>
          <p:cNvSpPr txBox="1"/>
          <p:nvPr/>
        </p:nvSpPr>
        <p:spPr>
          <a:xfrm>
            <a:off x="6288800" y="18808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54" name="Google Shape;1054;p54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상품입고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54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 매입실적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56" name="Google Shape;1056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9499" y="3106199"/>
            <a:ext cx="4404400" cy="157427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057" name="Google Shape;1057;p54"/>
          <p:cNvCxnSpPr/>
          <p:nvPr/>
        </p:nvCxnSpPr>
        <p:spPr>
          <a:xfrm rot="10800000">
            <a:off x="595250" y="1380950"/>
            <a:ext cx="1173900" cy="1907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Google Shape;106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075"/>
            <a:ext cx="5622201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55"/>
          <p:cNvSpPr txBox="1"/>
          <p:nvPr/>
        </p:nvSpPr>
        <p:spPr>
          <a:xfrm>
            <a:off x="6288800" y="615075"/>
            <a:ext cx="2609100" cy="36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 </a:t>
            </a:r>
            <a:r>
              <a:rPr b="1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기간별 매입실적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의 미수정리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창 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64" name="Google Shape;1064;p55"/>
          <p:cNvSpPr txBox="1"/>
          <p:nvPr/>
        </p:nvSpPr>
        <p:spPr>
          <a:xfrm>
            <a:off x="6288800" y="1117625"/>
            <a:ext cx="2609100" cy="36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이월금액,거래잔액, 검색,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장부반영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65" name="Google Shape;1065;p55"/>
          <p:cNvSpPr txBox="1"/>
          <p:nvPr/>
        </p:nvSpPr>
        <p:spPr>
          <a:xfrm>
            <a:off x="6288800" y="16201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66" name="Google Shape;1066;p55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상품입고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55"/>
          <p:cNvSpPr txBox="1"/>
          <p:nvPr/>
        </p:nvSpPr>
        <p:spPr>
          <a:xfrm>
            <a:off x="2378250" y="123175"/>
            <a:ext cx="27825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 매입실적(미수정리)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8" name="Google Shape;1068;p55"/>
          <p:cNvSpPr/>
          <p:nvPr/>
        </p:nvSpPr>
        <p:spPr>
          <a:xfrm>
            <a:off x="-8" y="977050"/>
            <a:ext cx="287400" cy="274800"/>
          </a:xfrm>
          <a:prstGeom prst="wedgeRectCallout">
            <a:avLst>
              <a:gd fmla="val 298724" name="adj1"/>
              <a:gd fmla="val 389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55"/>
          <p:cNvSpPr/>
          <p:nvPr/>
        </p:nvSpPr>
        <p:spPr>
          <a:xfrm>
            <a:off x="935975" y="839750"/>
            <a:ext cx="3446400" cy="368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400" y="615075"/>
            <a:ext cx="5623199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56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미지급정산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56"/>
          <p:cNvSpPr txBox="1"/>
          <p:nvPr/>
        </p:nvSpPr>
        <p:spPr>
          <a:xfrm>
            <a:off x="6288800" y="615075"/>
            <a:ext cx="2609100" cy="593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신규입력,거래수정,한줄삭제,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저장,거래이력,입금표,반품이력,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가격변경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77" name="Google Shape;1077;p56"/>
          <p:cNvSpPr/>
          <p:nvPr/>
        </p:nvSpPr>
        <p:spPr>
          <a:xfrm>
            <a:off x="-8" y="1586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56"/>
          <p:cNvSpPr/>
          <p:nvPr/>
        </p:nvSpPr>
        <p:spPr>
          <a:xfrm>
            <a:off x="379725" y="1259975"/>
            <a:ext cx="379800" cy="2753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56"/>
          <p:cNvSpPr txBox="1"/>
          <p:nvPr/>
        </p:nvSpPr>
        <p:spPr>
          <a:xfrm>
            <a:off x="6288800" y="1331500"/>
            <a:ext cx="2609100" cy="969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신규입력 클릭후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지급일자,일련번호,은행선택,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거래처명,전잔액,금일지급액,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할인금액,잔액,결제구분,비고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입력후 저장을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80" name="Google Shape;1080;p56"/>
          <p:cNvSpPr txBox="1"/>
          <p:nvPr/>
        </p:nvSpPr>
        <p:spPr>
          <a:xfrm>
            <a:off x="6288800" y="242472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81" name="Google Shape;1081;p56"/>
          <p:cNvSpPr/>
          <p:nvPr/>
        </p:nvSpPr>
        <p:spPr>
          <a:xfrm>
            <a:off x="880275" y="1200975"/>
            <a:ext cx="4392600" cy="593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56"/>
          <p:cNvSpPr/>
          <p:nvPr/>
        </p:nvSpPr>
        <p:spPr>
          <a:xfrm>
            <a:off x="5943592" y="977050"/>
            <a:ext cx="287400" cy="274800"/>
          </a:xfrm>
          <a:prstGeom prst="wedgeRectCallout">
            <a:avLst>
              <a:gd fmla="val -346405" name="adj1"/>
              <a:gd fmla="val 4721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56"/>
          <p:cNvSpPr txBox="1"/>
          <p:nvPr/>
        </p:nvSpPr>
        <p:spPr>
          <a:xfrm>
            <a:off x="6288800" y="300862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 결제구분은 1:현금,2:카드,3:계좌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cxnSp>
        <p:nvCxnSpPr>
          <p:cNvPr id="1084" name="Google Shape;1084;p56"/>
          <p:cNvCxnSpPr>
            <a:endCxn id="1083" idx="1"/>
          </p:cNvCxnSpPr>
          <p:nvPr/>
        </p:nvCxnSpPr>
        <p:spPr>
          <a:xfrm>
            <a:off x="4936400" y="1734525"/>
            <a:ext cx="1352400" cy="1411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1085" name="Google Shape;1085;p56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미지급금 지급등록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1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57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미지급정산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57"/>
          <p:cNvSpPr txBox="1"/>
          <p:nvPr/>
        </p:nvSpPr>
        <p:spPr>
          <a:xfrm>
            <a:off x="6289200" y="615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93" name="Google Shape;1093;p57"/>
          <p:cNvSpPr/>
          <p:nvPr/>
        </p:nvSpPr>
        <p:spPr>
          <a:xfrm>
            <a:off x="371100" y="1225475"/>
            <a:ext cx="353700" cy="863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57"/>
          <p:cNvSpPr/>
          <p:nvPr/>
        </p:nvSpPr>
        <p:spPr>
          <a:xfrm>
            <a:off x="-8" y="1586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57"/>
          <p:cNvSpPr txBox="1"/>
          <p:nvPr/>
        </p:nvSpPr>
        <p:spPr>
          <a:xfrm>
            <a:off x="6289200" y="10260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기간,매입처명 입력후 조회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96" name="Google Shape;1096;p57"/>
          <p:cNvSpPr txBox="1"/>
          <p:nvPr/>
        </p:nvSpPr>
        <p:spPr>
          <a:xfrm>
            <a:off x="6289200" y="14364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3.내역을 인쇄,엑셀로 변환 가능.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097" name="Google Shape;1097;p57"/>
          <p:cNvSpPr/>
          <p:nvPr/>
        </p:nvSpPr>
        <p:spPr>
          <a:xfrm>
            <a:off x="785325" y="1259975"/>
            <a:ext cx="48327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57"/>
          <p:cNvSpPr/>
          <p:nvPr/>
        </p:nvSpPr>
        <p:spPr>
          <a:xfrm>
            <a:off x="5943592" y="1205650"/>
            <a:ext cx="287400" cy="274800"/>
          </a:xfrm>
          <a:prstGeom prst="wedgeRectCallout">
            <a:avLst>
              <a:gd fmla="val -166238" name="adj1"/>
              <a:gd fmla="val 2944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57"/>
          <p:cNvSpPr/>
          <p:nvPr/>
        </p:nvSpPr>
        <p:spPr>
          <a:xfrm>
            <a:off x="371100" y="2261075"/>
            <a:ext cx="353700" cy="310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57"/>
          <p:cNvSpPr/>
          <p:nvPr/>
        </p:nvSpPr>
        <p:spPr>
          <a:xfrm>
            <a:off x="-8" y="21200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57"/>
          <p:cNvSpPr txBox="1"/>
          <p:nvPr/>
        </p:nvSpPr>
        <p:spPr>
          <a:xfrm>
            <a:off x="6289200" y="26361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 상세내역 조회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02" name="Google Shape;1102;p57"/>
          <p:cNvSpPr txBox="1"/>
          <p:nvPr/>
        </p:nvSpPr>
        <p:spPr>
          <a:xfrm>
            <a:off x="6288800" y="189132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103" name="Google Shape;1103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8150" y="3004700"/>
            <a:ext cx="2508574" cy="20948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4" name="Google Shape;1104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00" y="3004700"/>
            <a:ext cx="3441301" cy="20948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105" name="Google Shape;1105;p57"/>
          <p:cNvCxnSpPr/>
          <p:nvPr/>
        </p:nvCxnSpPr>
        <p:spPr>
          <a:xfrm rot="10800000">
            <a:off x="577300" y="1665025"/>
            <a:ext cx="3441300" cy="1687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06" name="Google Shape;1106;p57"/>
          <p:cNvCxnSpPr/>
          <p:nvPr/>
        </p:nvCxnSpPr>
        <p:spPr>
          <a:xfrm rot="10800000">
            <a:off x="577050" y="2390325"/>
            <a:ext cx="843900" cy="836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07" name="Google Shape;1107;p57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지급및 미지급 내역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Google Shape;111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11224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58"/>
          <p:cNvSpPr txBox="1"/>
          <p:nvPr/>
        </p:nvSpPr>
        <p:spPr>
          <a:xfrm>
            <a:off x="6288800" y="143412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14" name="Google Shape;1114;p58"/>
          <p:cNvSpPr/>
          <p:nvPr/>
        </p:nvSpPr>
        <p:spPr>
          <a:xfrm>
            <a:off x="353825" y="1311775"/>
            <a:ext cx="500700" cy="1458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58"/>
          <p:cNvSpPr txBox="1"/>
          <p:nvPr/>
        </p:nvSpPr>
        <p:spPr>
          <a:xfrm>
            <a:off x="6288800" y="615600"/>
            <a:ext cx="2609100" cy="354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인쇄,엑셀,내역조회,거래조회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16" name="Google Shape;1116;p58"/>
          <p:cNvSpPr/>
          <p:nvPr/>
        </p:nvSpPr>
        <p:spPr>
          <a:xfrm>
            <a:off x="940675" y="1026000"/>
            <a:ext cx="2287200" cy="225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58"/>
          <p:cNvSpPr txBox="1"/>
          <p:nvPr/>
        </p:nvSpPr>
        <p:spPr>
          <a:xfrm>
            <a:off x="6288800" y="1047703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거래처명 입력후 조회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18" name="Google Shape;1118;p58"/>
          <p:cNvSpPr/>
          <p:nvPr/>
        </p:nvSpPr>
        <p:spPr>
          <a:xfrm>
            <a:off x="-8" y="12818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58"/>
          <p:cNvSpPr/>
          <p:nvPr/>
        </p:nvSpPr>
        <p:spPr>
          <a:xfrm>
            <a:off x="5968892" y="888600"/>
            <a:ext cx="287400" cy="274800"/>
          </a:xfrm>
          <a:prstGeom prst="wedgeRectCallout">
            <a:avLst>
              <a:gd fmla="val -985792" name="adj1"/>
              <a:gd fmla="val 2862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0" name="Google Shape;1120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3300" y="2959800"/>
            <a:ext cx="4917925" cy="13357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121" name="Google Shape;1121;p58"/>
          <p:cNvCxnSpPr/>
          <p:nvPr/>
        </p:nvCxnSpPr>
        <p:spPr>
          <a:xfrm rot="10800000">
            <a:off x="599425" y="1487625"/>
            <a:ext cx="1746600" cy="1894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22" name="Google Shape;1122;p58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매입처별 미지급현황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3" name="Google Shape;1123;p58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미지급정산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Google Shape;112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59"/>
          <p:cNvSpPr txBox="1"/>
          <p:nvPr/>
        </p:nvSpPr>
        <p:spPr>
          <a:xfrm>
            <a:off x="6288800" y="20538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상위화면를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30" name="Google Shape;1130;p59"/>
          <p:cNvSpPr txBox="1"/>
          <p:nvPr/>
        </p:nvSpPr>
        <p:spPr>
          <a:xfrm>
            <a:off x="6288800" y="615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조회,정산완료,정산내역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31" name="Google Shape;1131;p59"/>
          <p:cNvSpPr/>
          <p:nvPr/>
        </p:nvSpPr>
        <p:spPr>
          <a:xfrm>
            <a:off x="837125" y="1147800"/>
            <a:ext cx="4705800" cy="353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59"/>
          <p:cNvSpPr/>
          <p:nvPr/>
        </p:nvSpPr>
        <p:spPr>
          <a:xfrm>
            <a:off x="379725" y="1182325"/>
            <a:ext cx="345300" cy="74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59"/>
          <p:cNvSpPr/>
          <p:nvPr/>
        </p:nvSpPr>
        <p:spPr>
          <a:xfrm>
            <a:off x="379725" y="2545850"/>
            <a:ext cx="336600" cy="1173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59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59"/>
          <p:cNvSpPr/>
          <p:nvPr/>
        </p:nvSpPr>
        <p:spPr>
          <a:xfrm>
            <a:off x="-8" y="21962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59"/>
          <p:cNvSpPr/>
          <p:nvPr/>
        </p:nvSpPr>
        <p:spPr>
          <a:xfrm>
            <a:off x="5943592" y="1129450"/>
            <a:ext cx="287400" cy="274800"/>
          </a:xfrm>
          <a:prstGeom prst="wedgeRectCallout">
            <a:avLst>
              <a:gd fmla="val -184253" name="adj1"/>
              <a:gd fmla="val 2890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59"/>
          <p:cNvSpPr txBox="1"/>
          <p:nvPr/>
        </p:nvSpPr>
        <p:spPr>
          <a:xfrm>
            <a:off x="6288800" y="1026000"/>
            <a:ext cx="2609100" cy="37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엑셀출력,입고이력,판매이력,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코드추적,제고현황 확인기능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38" name="Google Shape;1138;p59"/>
          <p:cNvSpPr txBox="1"/>
          <p:nvPr/>
        </p:nvSpPr>
        <p:spPr>
          <a:xfrm>
            <a:off x="6288800" y="1539900"/>
            <a:ext cx="2609100" cy="37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입고기간,정산일자,출하주명,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 부분검색,비고 입력후 조회선택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39" name="Google Shape;1139;p59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출하정산등록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0" name="Google Shape;1140;p59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미지급정산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Google Shape;114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60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판매관리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60"/>
          <p:cNvSpPr txBox="1"/>
          <p:nvPr/>
        </p:nvSpPr>
        <p:spPr>
          <a:xfrm>
            <a:off x="6289200" y="1111000"/>
            <a:ext cx="2609100" cy="36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거래일자 거래처명을 입력 엔터를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48" name="Google Shape;1148;p60"/>
          <p:cNvSpPr/>
          <p:nvPr/>
        </p:nvSpPr>
        <p:spPr>
          <a:xfrm>
            <a:off x="341150" y="927225"/>
            <a:ext cx="2309400" cy="463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60"/>
          <p:cNvSpPr/>
          <p:nvPr/>
        </p:nvSpPr>
        <p:spPr>
          <a:xfrm>
            <a:off x="1023450" y="1858500"/>
            <a:ext cx="4389000" cy="1255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0" name="Google Shape;115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4050" y="2969447"/>
            <a:ext cx="2309400" cy="2126576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151" name="Google Shape;1151;p60"/>
          <p:cNvCxnSpPr/>
          <p:nvPr/>
        </p:nvCxnSpPr>
        <p:spPr>
          <a:xfrm flipH="1" rot="10800000">
            <a:off x="1662025" y="1111000"/>
            <a:ext cx="690900" cy="2003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152" name="Google Shape;1152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42700" y="2299825"/>
            <a:ext cx="2273625" cy="27962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153" name="Google Shape;1153;p60"/>
          <p:cNvCxnSpPr/>
          <p:nvPr/>
        </p:nvCxnSpPr>
        <p:spPr>
          <a:xfrm flipH="1" rot="10800000">
            <a:off x="4907325" y="1294550"/>
            <a:ext cx="227400" cy="1312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54" name="Google Shape;1154;p60"/>
          <p:cNvSpPr txBox="1"/>
          <p:nvPr/>
        </p:nvSpPr>
        <p:spPr>
          <a:xfrm>
            <a:off x="6289200" y="1606400"/>
            <a:ext cx="2609100" cy="590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품명입력하세요.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(원하는글자입력후 엔터를 누르면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목록이 나옵니다.)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55" name="Google Shape;1155;p60"/>
          <p:cNvSpPr/>
          <p:nvPr/>
        </p:nvSpPr>
        <p:spPr>
          <a:xfrm>
            <a:off x="-8" y="17390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60"/>
          <p:cNvSpPr/>
          <p:nvPr/>
        </p:nvSpPr>
        <p:spPr>
          <a:xfrm>
            <a:off x="376150" y="1758225"/>
            <a:ext cx="376200" cy="1898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60"/>
          <p:cNvSpPr/>
          <p:nvPr/>
        </p:nvSpPr>
        <p:spPr>
          <a:xfrm>
            <a:off x="-8" y="1053250"/>
            <a:ext cx="287400" cy="274800"/>
          </a:xfrm>
          <a:prstGeom prst="wedgeRectCallout">
            <a:avLst>
              <a:gd fmla="val 121071" name="adj1"/>
              <a:gd fmla="val 5873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60"/>
          <p:cNvSpPr txBox="1"/>
          <p:nvPr/>
        </p:nvSpPr>
        <p:spPr>
          <a:xfrm>
            <a:off x="6289200" y="615600"/>
            <a:ext cx="2609100" cy="36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인쇄,삭제,신규,삽입,계산,설정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59" name="Google Shape;1159;p60"/>
          <p:cNvSpPr/>
          <p:nvPr/>
        </p:nvSpPr>
        <p:spPr>
          <a:xfrm>
            <a:off x="5936392" y="1498200"/>
            <a:ext cx="287400" cy="274800"/>
          </a:xfrm>
          <a:prstGeom prst="wedgeRectCallout">
            <a:avLst>
              <a:gd fmla="val -548075" name="adj1"/>
              <a:gd fmla="val 11147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60"/>
          <p:cNvSpPr txBox="1"/>
          <p:nvPr/>
        </p:nvSpPr>
        <p:spPr>
          <a:xfrm>
            <a:off x="6289200" y="2327400"/>
            <a:ext cx="2609100" cy="36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품명입력후 규격및 정보를 확인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입력,수정합니다.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61" name="Google Shape;1161;p60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판매등록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2" name="Google Shape;1162;p60"/>
          <p:cNvSpPr txBox="1"/>
          <p:nvPr/>
        </p:nvSpPr>
        <p:spPr>
          <a:xfrm>
            <a:off x="6289200" y="28228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완료후 저장닫기를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116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61"/>
          <p:cNvSpPr txBox="1"/>
          <p:nvPr/>
        </p:nvSpPr>
        <p:spPr>
          <a:xfrm>
            <a:off x="6289200" y="615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69" name="Google Shape;1169;p61"/>
          <p:cNvSpPr/>
          <p:nvPr/>
        </p:nvSpPr>
        <p:spPr>
          <a:xfrm>
            <a:off x="-8" y="1205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61"/>
          <p:cNvSpPr txBox="1"/>
          <p:nvPr/>
        </p:nvSpPr>
        <p:spPr>
          <a:xfrm>
            <a:off x="6289200" y="1026000"/>
            <a:ext cx="2609100" cy="37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판매일,거래처명 입력후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 버튼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71" name="Google Shape;1171;p61"/>
          <p:cNvSpPr/>
          <p:nvPr/>
        </p:nvSpPr>
        <p:spPr>
          <a:xfrm>
            <a:off x="393625" y="1285875"/>
            <a:ext cx="349800" cy="787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2" name="Google Shape;1172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3425" y="2485400"/>
            <a:ext cx="2902801" cy="25706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173" name="Google Shape;1173;p61"/>
          <p:cNvCxnSpPr/>
          <p:nvPr/>
        </p:nvCxnSpPr>
        <p:spPr>
          <a:xfrm rot="10800000">
            <a:off x="620925" y="1719550"/>
            <a:ext cx="638700" cy="983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74" name="Google Shape;1174;p61"/>
          <p:cNvSpPr txBox="1"/>
          <p:nvPr/>
        </p:nvSpPr>
        <p:spPr>
          <a:xfrm>
            <a:off x="6289200" y="15399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75" name="Google Shape;1175;p61"/>
          <p:cNvSpPr/>
          <p:nvPr/>
        </p:nvSpPr>
        <p:spPr>
          <a:xfrm>
            <a:off x="848500" y="1303375"/>
            <a:ext cx="3723600" cy="236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61"/>
          <p:cNvSpPr/>
          <p:nvPr/>
        </p:nvSpPr>
        <p:spPr>
          <a:xfrm>
            <a:off x="5943592" y="1129450"/>
            <a:ext cx="287400" cy="274800"/>
          </a:xfrm>
          <a:prstGeom prst="wedgeRectCallout">
            <a:avLst>
              <a:gd fmla="val -550580" name="adj1"/>
              <a:gd fmla="val 3557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61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판매관리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61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판매 내역서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950" y="615600"/>
            <a:ext cx="5801199" cy="417375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7"/>
          <p:cNvSpPr txBox="1"/>
          <p:nvPr/>
        </p:nvSpPr>
        <p:spPr>
          <a:xfrm>
            <a:off x="6288800" y="625650"/>
            <a:ext cx="2609100" cy="76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송장에 등록된 내역을 계산처리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할 때에는 계산할 거래를 클릭후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엔터를 누르거나 계산버튼을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67" name="Google Shape;367;p17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매출 (거래 계산)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8" name="Google Shape;368;p17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 메인 화면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2812" y="2029450"/>
            <a:ext cx="4424475" cy="248495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0" name="Google Shape;370;p17"/>
          <p:cNvSpPr txBox="1"/>
          <p:nvPr/>
        </p:nvSpPr>
        <p:spPr>
          <a:xfrm>
            <a:off x="6288800" y="1540050"/>
            <a:ext cx="2609100" cy="633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결제방법의 금액을 입력후 엔터를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누르거나 처리를 눌러 판매처리를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cxnSp>
        <p:nvCxnSpPr>
          <p:cNvPr id="371" name="Google Shape;371;p17"/>
          <p:cNvCxnSpPr/>
          <p:nvPr/>
        </p:nvCxnSpPr>
        <p:spPr>
          <a:xfrm rot="10800000">
            <a:off x="2926050" y="1070950"/>
            <a:ext cx="278100" cy="1450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72" name="Google Shape;372;p17"/>
          <p:cNvSpPr/>
          <p:nvPr/>
        </p:nvSpPr>
        <p:spPr>
          <a:xfrm>
            <a:off x="2681375" y="919075"/>
            <a:ext cx="328800" cy="236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7"/>
          <p:cNvSpPr/>
          <p:nvPr/>
        </p:nvSpPr>
        <p:spPr>
          <a:xfrm>
            <a:off x="0" y="1205650"/>
            <a:ext cx="253200" cy="274800"/>
          </a:xfrm>
          <a:prstGeom prst="wedgeRectCallout">
            <a:avLst>
              <a:gd fmla="val 1071090" name="adj1"/>
              <a:gd fmla="val -8906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7"/>
          <p:cNvSpPr/>
          <p:nvPr/>
        </p:nvSpPr>
        <p:spPr>
          <a:xfrm>
            <a:off x="6054150" y="3825600"/>
            <a:ext cx="253200" cy="274800"/>
          </a:xfrm>
          <a:prstGeom prst="wedgeRectCallout">
            <a:avLst>
              <a:gd fmla="val -391331" name="adj1"/>
              <a:gd fmla="val -12490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7"/>
          <p:cNvSpPr/>
          <p:nvPr/>
        </p:nvSpPr>
        <p:spPr>
          <a:xfrm>
            <a:off x="2893475" y="2444600"/>
            <a:ext cx="2774400" cy="1380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Google Shape;118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75" y="2571750"/>
            <a:ext cx="2902800" cy="248288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185" name="Google Shape;1185;p62"/>
          <p:cNvCxnSpPr/>
          <p:nvPr/>
        </p:nvCxnSpPr>
        <p:spPr>
          <a:xfrm rot="10800000">
            <a:off x="629800" y="1679550"/>
            <a:ext cx="717300" cy="1224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86" name="Google Shape;1186;p62"/>
          <p:cNvSpPr txBox="1"/>
          <p:nvPr/>
        </p:nvSpPr>
        <p:spPr>
          <a:xfrm>
            <a:off x="6289200" y="615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87" name="Google Shape;1187;p62"/>
          <p:cNvSpPr/>
          <p:nvPr/>
        </p:nvSpPr>
        <p:spPr>
          <a:xfrm>
            <a:off x="358650" y="1250875"/>
            <a:ext cx="402300" cy="80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62"/>
          <p:cNvSpPr txBox="1"/>
          <p:nvPr/>
        </p:nvSpPr>
        <p:spPr>
          <a:xfrm>
            <a:off x="6289200" y="1026000"/>
            <a:ext cx="2609100" cy="38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판매일 입력후 조회버튼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89" name="Google Shape;1189;p62"/>
          <p:cNvSpPr txBox="1"/>
          <p:nvPr/>
        </p:nvSpPr>
        <p:spPr>
          <a:xfrm>
            <a:off x="6289200" y="1542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190" name="Google Shape;1190;p62"/>
          <p:cNvSpPr/>
          <p:nvPr/>
        </p:nvSpPr>
        <p:spPr>
          <a:xfrm>
            <a:off x="-8" y="1205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62"/>
          <p:cNvSpPr/>
          <p:nvPr/>
        </p:nvSpPr>
        <p:spPr>
          <a:xfrm>
            <a:off x="5943592" y="1053250"/>
            <a:ext cx="287400" cy="274800"/>
          </a:xfrm>
          <a:prstGeom prst="wedgeRectCallout">
            <a:avLst>
              <a:gd fmla="val -1159305" name="adj1"/>
              <a:gd fmla="val 5374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62"/>
          <p:cNvSpPr/>
          <p:nvPr/>
        </p:nvSpPr>
        <p:spPr>
          <a:xfrm>
            <a:off x="848500" y="1294625"/>
            <a:ext cx="1866000" cy="185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62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판매관리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62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반품 내역서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9050" y="2479200"/>
            <a:ext cx="3161834" cy="25943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201" name="Google Shape;1201;p63"/>
          <p:cNvCxnSpPr/>
          <p:nvPr/>
        </p:nvCxnSpPr>
        <p:spPr>
          <a:xfrm rot="10800000">
            <a:off x="638450" y="1504400"/>
            <a:ext cx="918600" cy="1408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02" name="Google Shape;1202;p63"/>
          <p:cNvSpPr/>
          <p:nvPr/>
        </p:nvSpPr>
        <p:spPr>
          <a:xfrm>
            <a:off x="-8" y="1205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63"/>
          <p:cNvSpPr/>
          <p:nvPr/>
        </p:nvSpPr>
        <p:spPr>
          <a:xfrm>
            <a:off x="376150" y="1285875"/>
            <a:ext cx="376200" cy="559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63"/>
          <p:cNvSpPr txBox="1"/>
          <p:nvPr/>
        </p:nvSpPr>
        <p:spPr>
          <a:xfrm>
            <a:off x="6289200" y="615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내역인쇄,엑셀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05" name="Google Shape;1205;p63"/>
          <p:cNvSpPr txBox="1"/>
          <p:nvPr/>
        </p:nvSpPr>
        <p:spPr>
          <a:xfrm>
            <a:off x="6289200" y="1026000"/>
            <a:ext cx="2609100" cy="37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 거래처명 입력후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06" name="Google Shape;1206;p63"/>
          <p:cNvSpPr txBox="1"/>
          <p:nvPr/>
        </p:nvSpPr>
        <p:spPr>
          <a:xfrm>
            <a:off x="6289200" y="15351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07" name="Google Shape;1207;p63"/>
          <p:cNvSpPr/>
          <p:nvPr/>
        </p:nvSpPr>
        <p:spPr>
          <a:xfrm>
            <a:off x="866000" y="839750"/>
            <a:ext cx="24108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63"/>
          <p:cNvSpPr/>
          <p:nvPr/>
        </p:nvSpPr>
        <p:spPr>
          <a:xfrm>
            <a:off x="5943592" y="748450"/>
            <a:ext cx="287400" cy="274800"/>
          </a:xfrm>
          <a:prstGeom prst="wedgeRectCallout">
            <a:avLst>
              <a:gd fmla="val -973640" name="adj1"/>
              <a:gd fmla="val 564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63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판매관리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63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 판매내역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Google Shape;121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1" cy="34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63150" y="2414300"/>
            <a:ext cx="2902801" cy="2657951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217" name="Google Shape;1217;p64"/>
          <p:cNvCxnSpPr/>
          <p:nvPr/>
        </p:nvCxnSpPr>
        <p:spPr>
          <a:xfrm rot="10800000">
            <a:off x="594650" y="1688175"/>
            <a:ext cx="2922600" cy="1044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18" name="Google Shape;1218;p64"/>
          <p:cNvSpPr/>
          <p:nvPr/>
        </p:nvSpPr>
        <p:spPr>
          <a:xfrm>
            <a:off x="393625" y="1268375"/>
            <a:ext cx="376200" cy="80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64"/>
          <p:cNvSpPr txBox="1"/>
          <p:nvPr/>
        </p:nvSpPr>
        <p:spPr>
          <a:xfrm>
            <a:off x="6289200" y="615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20" name="Google Shape;1220;p64"/>
          <p:cNvSpPr txBox="1"/>
          <p:nvPr/>
        </p:nvSpPr>
        <p:spPr>
          <a:xfrm>
            <a:off x="6289200" y="10260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 입력후 조회클릭하세요.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21" name="Google Shape;1221;p64"/>
          <p:cNvSpPr txBox="1"/>
          <p:nvPr/>
        </p:nvSpPr>
        <p:spPr>
          <a:xfrm>
            <a:off x="6289200" y="14364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22" name="Google Shape;1222;p64"/>
          <p:cNvSpPr/>
          <p:nvPr/>
        </p:nvSpPr>
        <p:spPr>
          <a:xfrm>
            <a:off x="-8" y="1205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64"/>
          <p:cNvSpPr/>
          <p:nvPr/>
        </p:nvSpPr>
        <p:spPr>
          <a:xfrm>
            <a:off x="846025" y="1329600"/>
            <a:ext cx="1868400" cy="166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64"/>
          <p:cNvSpPr/>
          <p:nvPr/>
        </p:nvSpPr>
        <p:spPr>
          <a:xfrm>
            <a:off x="5942142" y="1161600"/>
            <a:ext cx="287400" cy="274800"/>
          </a:xfrm>
          <a:prstGeom prst="wedgeRectCallout">
            <a:avLst>
              <a:gd fmla="val -1156634" name="adj1"/>
              <a:gd fmla="val 3660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64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판매관리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64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 판매반품내역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2525" y="2846275"/>
            <a:ext cx="4327075" cy="2239424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233" name="Google Shape;1233;p65"/>
          <p:cNvCxnSpPr/>
          <p:nvPr/>
        </p:nvCxnSpPr>
        <p:spPr>
          <a:xfrm rot="10800000">
            <a:off x="559950" y="1871925"/>
            <a:ext cx="1513200" cy="1268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34" name="Google Shape;1234;p65"/>
          <p:cNvSpPr txBox="1"/>
          <p:nvPr/>
        </p:nvSpPr>
        <p:spPr>
          <a:xfrm>
            <a:off x="6289200" y="615600"/>
            <a:ext cx="2609100" cy="388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거래처조회,엑셀,수금내역,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상품조회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35" name="Google Shape;1235;p65"/>
          <p:cNvSpPr/>
          <p:nvPr/>
        </p:nvSpPr>
        <p:spPr>
          <a:xfrm>
            <a:off x="-8" y="1205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65"/>
          <p:cNvSpPr/>
          <p:nvPr/>
        </p:nvSpPr>
        <p:spPr>
          <a:xfrm>
            <a:off x="709175" y="839838"/>
            <a:ext cx="1669200" cy="620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65"/>
          <p:cNvSpPr/>
          <p:nvPr/>
        </p:nvSpPr>
        <p:spPr>
          <a:xfrm>
            <a:off x="5943592" y="1053250"/>
            <a:ext cx="287400" cy="274800"/>
          </a:xfrm>
          <a:prstGeom prst="wedgeRectCallout">
            <a:avLst>
              <a:gd fmla="val -1290185" name="adj1"/>
              <a:gd fmla="val 2828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65"/>
          <p:cNvSpPr txBox="1"/>
          <p:nvPr/>
        </p:nvSpPr>
        <p:spPr>
          <a:xfrm>
            <a:off x="6289200" y="1137850"/>
            <a:ext cx="2609100" cy="410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기간,코드/거래처,전표번호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입력후 조회버튼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39" name="Google Shape;1239;p65"/>
          <p:cNvSpPr txBox="1"/>
          <p:nvPr/>
        </p:nvSpPr>
        <p:spPr>
          <a:xfrm>
            <a:off x="6289200" y="16817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40" name="Google Shape;1240;p65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판매관리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65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 판매원장조회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2" name="Google Shape;1242;p65"/>
          <p:cNvSpPr txBox="1"/>
          <p:nvPr/>
        </p:nvSpPr>
        <p:spPr>
          <a:xfrm>
            <a:off x="391275" y="1254900"/>
            <a:ext cx="25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3" name="Google Shape;1243;p65"/>
          <p:cNvSpPr/>
          <p:nvPr/>
        </p:nvSpPr>
        <p:spPr>
          <a:xfrm>
            <a:off x="328550" y="1312375"/>
            <a:ext cx="369600" cy="880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Google Shape;124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900" y="2639200"/>
            <a:ext cx="2854800" cy="2382124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50" name="Google Shape;1250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94325" y="2678175"/>
            <a:ext cx="2542075" cy="23821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251" name="Google Shape;1251;p66"/>
          <p:cNvCxnSpPr/>
          <p:nvPr/>
        </p:nvCxnSpPr>
        <p:spPr>
          <a:xfrm rot="10800000">
            <a:off x="638450" y="1443325"/>
            <a:ext cx="3630300" cy="1767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52" name="Google Shape;1252;p66"/>
          <p:cNvCxnSpPr/>
          <p:nvPr/>
        </p:nvCxnSpPr>
        <p:spPr>
          <a:xfrm rot="10800000">
            <a:off x="629925" y="1784550"/>
            <a:ext cx="463500" cy="1452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53" name="Google Shape;1253;p66"/>
          <p:cNvSpPr txBox="1"/>
          <p:nvPr/>
        </p:nvSpPr>
        <p:spPr>
          <a:xfrm>
            <a:off x="6289200" y="615600"/>
            <a:ext cx="2609100" cy="388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거래처별인쇄,품목별인쇄,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54" name="Google Shape;1254;p66"/>
          <p:cNvSpPr/>
          <p:nvPr/>
        </p:nvSpPr>
        <p:spPr>
          <a:xfrm>
            <a:off x="384900" y="1259625"/>
            <a:ext cx="376200" cy="95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66"/>
          <p:cNvSpPr/>
          <p:nvPr/>
        </p:nvSpPr>
        <p:spPr>
          <a:xfrm>
            <a:off x="-8" y="12818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66"/>
          <p:cNvSpPr/>
          <p:nvPr/>
        </p:nvSpPr>
        <p:spPr>
          <a:xfrm>
            <a:off x="858600" y="831000"/>
            <a:ext cx="2331600" cy="559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66"/>
          <p:cNvSpPr/>
          <p:nvPr/>
        </p:nvSpPr>
        <p:spPr>
          <a:xfrm>
            <a:off x="5943592" y="1053250"/>
            <a:ext cx="287400" cy="274800"/>
          </a:xfrm>
          <a:prstGeom prst="wedgeRectCallout">
            <a:avLst>
              <a:gd fmla="val -1025389" name="adj1"/>
              <a:gd fmla="val -3856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66"/>
          <p:cNvSpPr txBox="1"/>
          <p:nvPr/>
        </p:nvSpPr>
        <p:spPr>
          <a:xfrm>
            <a:off x="6289200" y="1129450"/>
            <a:ext cx="2609100" cy="364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품목,기간,거래처명 입력후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59" name="Google Shape;1259;p66"/>
          <p:cNvSpPr txBox="1"/>
          <p:nvPr/>
        </p:nvSpPr>
        <p:spPr>
          <a:xfrm>
            <a:off x="6289200" y="16113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60" name="Google Shape;1260;p66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판매관리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66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품목별 판매현황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Google Shape;126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67"/>
          <p:cNvSpPr txBox="1"/>
          <p:nvPr/>
        </p:nvSpPr>
        <p:spPr>
          <a:xfrm>
            <a:off x="6289200" y="615600"/>
            <a:ext cx="2609100" cy="53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실적내역,엑셀,거래금액,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거래엑셀,명세서A4,명세서A6,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미수정리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68" name="Google Shape;1268;p67"/>
          <p:cNvSpPr/>
          <p:nvPr/>
        </p:nvSpPr>
        <p:spPr>
          <a:xfrm>
            <a:off x="-8" y="1281850"/>
            <a:ext cx="287400" cy="274800"/>
          </a:xfrm>
          <a:prstGeom prst="wedgeRectCallout">
            <a:avLst>
              <a:gd fmla="val 93052" name="adj1"/>
              <a:gd fmla="val 11381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67"/>
          <p:cNvSpPr/>
          <p:nvPr/>
        </p:nvSpPr>
        <p:spPr>
          <a:xfrm>
            <a:off x="358625" y="1285875"/>
            <a:ext cx="322500" cy="2386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0" name="Google Shape;127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500" y="3152950"/>
            <a:ext cx="2914600" cy="18282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271" name="Google Shape;1271;p67"/>
          <p:cNvCxnSpPr/>
          <p:nvPr/>
        </p:nvCxnSpPr>
        <p:spPr>
          <a:xfrm rot="10800000">
            <a:off x="568575" y="2186900"/>
            <a:ext cx="717300" cy="1443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272" name="Google Shape;1272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00175" y="2606750"/>
            <a:ext cx="2527999" cy="238617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273" name="Google Shape;1273;p67"/>
          <p:cNvCxnSpPr/>
          <p:nvPr/>
        </p:nvCxnSpPr>
        <p:spPr>
          <a:xfrm rot="10800000">
            <a:off x="577300" y="1408475"/>
            <a:ext cx="3367800" cy="1626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74" name="Google Shape;1274;p67"/>
          <p:cNvSpPr/>
          <p:nvPr/>
        </p:nvSpPr>
        <p:spPr>
          <a:xfrm>
            <a:off x="699800" y="874750"/>
            <a:ext cx="2914500" cy="533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67"/>
          <p:cNvSpPr/>
          <p:nvPr/>
        </p:nvSpPr>
        <p:spPr>
          <a:xfrm>
            <a:off x="5943592" y="977050"/>
            <a:ext cx="287400" cy="274800"/>
          </a:xfrm>
          <a:prstGeom prst="wedgeRectCallout">
            <a:avLst>
              <a:gd fmla="val -827546" name="adj1"/>
              <a:gd fmla="val 1145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67"/>
          <p:cNvSpPr txBox="1"/>
          <p:nvPr/>
        </p:nvSpPr>
        <p:spPr>
          <a:xfrm>
            <a:off x="6289200" y="1281850"/>
            <a:ext cx="2609100" cy="392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기간,거래처명 입력후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 클릭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77" name="Google Shape;1277;p67"/>
          <p:cNvSpPr txBox="1"/>
          <p:nvPr/>
        </p:nvSpPr>
        <p:spPr>
          <a:xfrm>
            <a:off x="6289200" y="18068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78" name="Google Shape;1278;p67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판매관리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67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 거래실적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5" name="Google Shape;1285;p68"/>
          <p:cNvSpPr txBox="1"/>
          <p:nvPr/>
        </p:nvSpPr>
        <p:spPr>
          <a:xfrm>
            <a:off x="6289200" y="615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처리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86" name="Google Shape;1286;p68"/>
          <p:cNvSpPr/>
          <p:nvPr/>
        </p:nvSpPr>
        <p:spPr>
          <a:xfrm>
            <a:off x="-8" y="1205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68"/>
          <p:cNvSpPr/>
          <p:nvPr/>
        </p:nvSpPr>
        <p:spPr>
          <a:xfrm>
            <a:off x="790675" y="1165650"/>
            <a:ext cx="3122100" cy="187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68"/>
          <p:cNvSpPr txBox="1"/>
          <p:nvPr/>
        </p:nvSpPr>
        <p:spPr>
          <a:xfrm>
            <a:off x="6289200" y="1004400"/>
            <a:ext cx="2609100" cy="39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기간,검색해야하는 품명또는이름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입력후 검색버튼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89" name="Google Shape;1289;p68"/>
          <p:cNvSpPr txBox="1"/>
          <p:nvPr/>
        </p:nvSpPr>
        <p:spPr>
          <a:xfrm>
            <a:off x="6289200" y="15351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290" name="Google Shape;1290;p68"/>
          <p:cNvSpPr/>
          <p:nvPr/>
        </p:nvSpPr>
        <p:spPr>
          <a:xfrm>
            <a:off x="5943592" y="824650"/>
            <a:ext cx="287400" cy="274800"/>
          </a:xfrm>
          <a:prstGeom prst="wedgeRectCallout">
            <a:avLst>
              <a:gd fmla="val -772762" name="adj1"/>
              <a:gd fmla="val 10510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68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판매관리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68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[출고데이터]소분처리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7" name="Google Shape;129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1" cy="34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3475" y="2956000"/>
            <a:ext cx="3412324" cy="21250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299" name="Google Shape;1299;p69"/>
          <p:cNvCxnSpPr/>
          <p:nvPr/>
        </p:nvCxnSpPr>
        <p:spPr>
          <a:xfrm rot="10800000">
            <a:off x="649350" y="3278950"/>
            <a:ext cx="952200" cy="43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00" name="Google Shape;1300;p69"/>
          <p:cNvSpPr txBox="1"/>
          <p:nvPr/>
        </p:nvSpPr>
        <p:spPr>
          <a:xfrm>
            <a:off x="6289200" y="615600"/>
            <a:ext cx="2609100" cy="590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신규입력,거래수정,한줄삭제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저장,입금내역서,입금표,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반품이력,가격변경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01" name="Google Shape;1301;p69"/>
          <p:cNvSpPr/>
          <p:nvPr/>
        </p:nvSpPr>
        <p:spPr>
          <a:xfrm>
            <a:off x="-8" y="1205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69"/>
          <p:cNvSpPr/>
          <p:nvPr/>
        </p:nvSpPr>
        <p:spPr>
          <a:xfrm>
            <a:off x="357050" y="1320875"/>
            <a:ext cx="400800" cy="2633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69"/>
          <p:cNvSpPr/>
          <p:nvPr/>
        </p:nvSpPr>
        <p:spPr>
          <a:xfrm>
            <a:off x="1137175" y="1635775"/>
            <a:ext cx="4006200" cy="148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69"/>
          <p:cNvSpPr txBox="1"/>
          <p:nvPr/>
        </p:nvSpPr>
        <p:spPr>
          <a:xfrm>
            <a:off x="6289200" y="22257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05" name="Google Shape;1305;p69"/>
          <p:cNvSpPr txBox="1"/>
          <p:nvPr/>
        </p:nvSpPr>
        <p:spPr>
          <a:xfrm>
            <a:off x="6289200" y="1311300"/>
            <a:ext cx="2609100" cy="78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등록일자 은행선택후 거리처명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입력후 전잔액,금일수금액,할인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금액,결제구분 입력후 저장버튼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06" name="Google Shape;1306;p69"/>
          <p:cNvSpPr/>
          <p:nvPr/>
        </p:nvSpPr>
        <p:spPr>
          <a:xfrm>
            <a:off x="810900" y="1277125"/>
            <a:ext cx="4408500" cy="50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69"/>
          <p:cNvSpPr/>
          <p:nvPr/>
        </p:nvSpPr>
        <p:spPr>
          <a:xfrm>
            <a:off x="5943592" y="1358050"/>
            <a:ext cx="287400" cy="274800"/>
          </a:xfrm>
          <a:prstGeom prst="wedgeRectCallout">
            <a:avLst>
              <a:gd fmla="val -340568" name="adj1"/>
              <a:gd fmla="val 13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69"/>
          <p:cNvSpPr txBox="1"/>
          <p:nvPr/>
        </p:nvSpPr>
        <p:spPr>
          <a:xfrm>
            <a:off x="25306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외상판매 수금,기초등록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9" name="Google Shape;1309;p69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미회수관리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Google Shape;131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70"/>
          <p:cNvSpPr txBox="1"/>
          <p:nvPr/>
        </p:nvSpPr>
        <p:spPr>
          <a:xfrm>
            <a:off x="6289200" y="1587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316" name="Google Shape;1316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9200" y="2834050"/>
            <a:ext cx="2902800" cy="2227057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317" name="Google Shape;1317;p70"/>
          <p:cNvCxnSpPr/>
          <p:nvPr/>
        </p:nvCxnSpPr>
        <p:spPr>
          <a:xfrm rot="10800000">
            <a:off x="621075" y="1775750"/>
            <a:ext cx="1382100" cy="1495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18" name="Google Shape;1318;p70"/>
          <p:cNvSpPr txBox="1"/>
          <p:nvPr/>
        </p:nvSpPr>
        <p:spPr>
          <a:xfrm>
            <a:off x="6289200" y="615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조회,인쇄,엑셀,상세내역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19" name="Google Shape;1319;p70"/>
          <p:cNvSpPr/>
          <p:nvPr/>
        </p:nvSpPr>
        <p:spPr>
          <a:xfrm>
            <a:off x="354800" y="1285875"/>
            <a:ext cx="406200" cy="1399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70"/>
          <p:cNvSpPr txBox="1"/>
          <p:nvPr/>
        </p:nvSpPr>
        <p:spPr>
          <a:xfrm>
            <a:off x="6289200" y="1026000"/>
            <a:ext cx="2609100" cy="426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판매기간,거래처명 입력후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21" name="Google Shape;1321;p70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70"/>
          <p:cNvSpPr/>
          <p:nvPr/>
        </p:nvSpPr>
        <p:spPr>
          <a:xfrm>
            <a:off x="5943592" y="1053250"/>
            <a:ext cx="287400" cy="274800"/>
          </a:xfrm>
          <a:prstGeom prst="wedgeRectCallout">
            <a:avLst>
              <a:gd fmla="val -620578" name="adj1"/>
              <a:gd fmla="val 3146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70"/>
          <p:cNvSpPr/>
          <p:nvPr/>
        </p:nvSpPr>
        <p:spPr>
          <a:xfrm>
            <a:off x="815125" y="1180900"/>
            <a:ext cx="3558600" cy="223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70"/>
          <p:cNvSpPr txBox="1"/>
          <p:nvPr/>
        </p:nvSpPr>
        <p:spPr>
          <a:xfrm>
            <a:off x="25306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외상수금내역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25" name="Google Shape;1325;p70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미회수관리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Google Shape;133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71"/>
          <p:cNvSpPr txBox="1"/>
          <p:nvPr/>
        </p:nvSpPr>
        <p:spPr>
          <a:xfrm>
            <a:off x="6289200" y="615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인쇄,엑셀,당일마감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32" name="Google Shape;1332;p71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71"/>
          <p:cNvSpPr/>
          <p:nvPr/>
        </p:nvSpPr>
        <p:spPr>
          <a:xfrm>
            <a:off x="411125" y="1303375"/>
            <a:ext cx="437400" cy="778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4" name="Google Shape;1334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0975" y="2562300"/>
            <a:ext cx="3034475" cy="246305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335" name="Google Shape;1335;p71"/>
          <p:cNvCxnSpPr/>
          <p:nvPr/>
        </p:nvCxnSpPr>
        <p:spPr>
          <a:xfrm>
            <a:off x="647325" y="1404250"/>
            <a:ext cx="822300" cy="1705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1336" name="Google Shape;1336;p71"/>
          <p:cNvSpPr/>
          <p:nvPr/>
        </p:nvSpPr>
        <p:spPr>
          <a:xfrm>
            <a:off x="1027075" y="824650"/>
            <a:ext cx="3705300" cy="47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71"/>
          <p:cNvSpPr txBox="1"/>
          <p:nvPr/>
        </p:nvSpPr>
        <p:spPr>
          <a:xfrm>
            <a:off x="6289200" y="1026000"/>
            <a:ext cx="2609100" cy="36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기간을 입력후 조회버튼을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38" name="Google Shape;1338;p71"/>
          <p:cNvSpPr/>
          <p:nvPr/>
        </p:nvSpPr>
        <p:spPr>
          <a:xfrm>
            <a:off x="5943592" y="824650"/>
            <a:ext cx="287400" cy="274800"/>
          </a:xfrm>
          <a:prstGeom prst="wedgeRectCallout">
            <a:avLst>
              <a:gd fmla="val -541447" name="adj1"/>
              <a:gd fmla="val 1915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71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미회수관리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p71"/>
          <p:cNvSpPr txBox="1"/>
          <p:nvPr/>
        </p:nvSpPr>
        <p:spPr>
          <a:xfrm>
            <a:off x="25306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거래처 미수현황(일차별)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1" name="Google Shape;1341;p71"/>
          <p:cNvSpPr txBox="1"/>
          <p:nvPr/>
        </p:nvSpPr>
        <p:spPr>
          <a:xfrm>
            <a:off x="6289200" y="15399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950" y="625650"/>
            <a:ext cx="5801199" cy="416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425" y="2161450"/>
            <a:ext cx="5655401" cy="29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8"/>
          <p:cNvSpPr txBox="1"/>
          <p:nvPr/>
        </p:nvSpPr>
        <p:spPr>
          <a:xfrm>
            <a:off x="6288800" y="625650"/>
            <a:ext cx="2609100" cy="450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거래처리를 기간을 정해서 수금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등록을 할수 있습니다.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cxnSp>
        <p:nvCxnSpPr>
          <p:cNvPr id="383" name="Google Shape;383;p18"/>
          <p:cNvCxnSpPr/>
          <p:nvPr/>
        </p:nvCxnSpPr>
        <p:spPr>
          <a:xfrm rot="10800000">
            <a:off x="1761850" y="1028800"/>
            <a:ext cx="32400" cy="1414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84" name="Google Shape;384;p18"/>
          <p:cNvSpPr txBox="1"/>
          <p:nvPr/>
        </p:nvSpPr>
        <p:spPr>
          <a:xfrm>
            <a:off x="6288800" y="1159050"/>
            <a:ext cx="2609100" cy="40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거래처명입력후 엔터를 눌러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전잔액을 확인하세요.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85" name="Google Shape;385;p18"/>
          <p:cNvSpPr/>
          <p:nvPr/>
        </p:nvSpPr>
        <p:spPr>
          <a:xfrm>
            <a:off x="1529375" y="922750"/>
            <a:ext cx="341700" cy="236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8"/>
          <p:cNvSpPr/>
          <p:nvPr/>
        </p:nvSpPr>
        <p:spPr>
          <a:xfrm>
            <a:off x="1913850" y="935650"/>
            <a:ext cx="307500" cy="210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8"/>
          <p:cNvSpPr/>
          <p:nvPr/>
        </p:nvSpPr>
        <p:spPr>
          <a:xfrm>
            <a:off x="0" y="1129450"/>
            <a:ext cx="253200" cy="274800"/>
          </a:xfrm>
          <a:prstGeom prst="wedgeRectCallout">
            <a:avLst>
              <a:gd fmla="val 618138" name="adj1"/>
              <a:gd fmla="val -5706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8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매출 (기간별 수금)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9" name="Google Shape;389;p18"/>
          <p:cNvSpPr/>
          <p:nvPr/>
        </p:nvSpPr>
        <p:spPr>
          <a:xfrm>
            <a:off x="1153450" y="2994625"/>
            <a:ext cx="1008300" cy="15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8"/>
          <p:cNvSpPr/>
          <p:nvPr/>
        </p:nvSpPr>
        <p:spPr>
          <a:xfrm>
            <a:off x="0" y="2882050"/>
            <a:ext cx="253200" cy="274800"/>
          </a:xfrm>
          <a:prstGeom prst="wedgeRectCallout">
            <a:avLst>
              <a:gd fmla="val 547275" name="adj1"/>
              <a:gd fmla="val 808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6054150" y="748450"/>
            <a:ext cx="219000" cy="274800"/>
          </a:xfrm>
          <a:prstGeom prst="wedgeRectCallout">
            <a:avLst>
              <a:gd fmla="val -1843014" name="adj1"/>
              <a:gd fmla="val 3518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8"/>
          <p:cNvSpPr txBox="1"/>
          <p:nvPr/>
        </p:nvSpPr>
        <p:spPr>
          <a:xfrm>
            <a:off x="6288800" y="1645950"/>
            <a:ext cx="2609100" cy="61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금일수금액,할인액,결제구분,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비고 입력후 엔터를 눌러 임시저장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할수 있습니다.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93" name="Google Shape;393;p18"/>
          <p:cNvSpPr txBox="1"/>
          <p:nvPr/>
        </p:nvSpPr>
        <p:spPr>
          <a:xfrm>
            <a:off x="6288800" y="2346750"/>
            <a:ext cx="2609100" cy="40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입력이 다 완료되면 저장버튼을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눌러 저장을 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94" name="Google Shape;394;p18"/>
          <p:cNvSpPr txBox="1"/>
          <p:nvPr/>
        </p:nvSpPr>
        <p:spPr>
          <a:xfrm>
            <a:off x="6288800" y="2833650"/>
            <a:ext cx="2609100" cy="571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메인메뉴의 송장내역에서 엔터를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누르시거나 계산버튼을 눌러 수금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을 완료하세요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95" name="Google Shape;395;p18"/>
          <p:cNvSpPr txBox="1"/>
          <p:nvPr/>
        </p:nvSpPr>
        <p:spPr>
          <a:xfrm>
            <a:off x="6288800" y="4142250"/>
            <a:ext cx="2609100" cy="450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여러거래처를 연속으로 입력하고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싶을때는 연속거래를 눌러주세요.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96" name="Google Shape;396;p18"/>
          <p:cNvSpPr txBox="1"/>
          <p:nvPr/>
        </p:nvSpPr>
        <p:spPr>
          <a:xfrm>
            <a:off x="6288800" y="3487955"/>
            <a:ext cx="2609100" cy="571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6. 수금을 취소하고 싶을때 삭제하고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싶은 송장을 클릭후 수금삭제를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397" name="Google Shape;397;p18"/>
          <p:cNvSpPr/>
          <p:nvPr/>
        </p:nvSpPr>
        <p:spPr>
          <a:xfrm>
            <a:off x="1426850" y="1529375"/>
            <a:ext cx="4374600" cy="210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8"/>
          <p:cNvSpPr/>
          <p:nvPr/>
        </p:nvSpPr>
        <p:spPr>
          <a:xfrm>
            <a:off x="6054150" y="1358050"/>
            <a:ext cx="219000" cy="274800"/>
          </a:xfrm>
          <a:prstGeom prst="wedgeRectCallout">
            <a:avLst>
              <a:gd fmla="val -1210982" name="adj1"/>
              <a:gd fmla="val 4965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8"/>
          <p:cNvSpPr/>
          <p:nvPr/>
        </p:nvSpPr>
        <p:spPr>
          <a:xfrm>
            <a:off x="2774425" y="2994625"/>
            <a:ext cx="3130200" cy="15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8"/>
          <p:cNvSpPr/>
          <p:nvPr/>
        </p:nvSpPr>
        <p:spPr>
          <a:xfrm>
            <a:off x="6054150" y="3415450"/>
            <a:ext cx="219000" cy="274800"/>
          </a:xfrm>
          <a:prstGeom prst="wedgeRectCallout">
            <a:avLst>
              <a:gd fmla="val -664795" name="adj1"/>
              <a:gd fmla="val -15182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8"/>
          <p:cNvSpPr/>
          <p:nvPr/>
        </p:nvSpPr>
        <p:spPr>
          <a:xfrm>
            <a:off x="3340700" y="2503350"/>
            <a:ext cx="410100" cy="210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8"/>
          <p:cNvSpPr/>
          <p:nvPr/>
        </p:nvSpPr>
        <p:spPr>
          <a:xfrm>
            <a:off x="6054150" y="2272450"/>
            <a:ext cx="219000" cy="274800"/>
          </a:xfrm>
          <a:prstGeom prst="wedgeRectCallout">
            <a:avLst>
              <a:gd fmla="val -1136861" name="adj1"/>
              <a:gd fmla="val 4959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ko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8"/>
          <p:cNvSpPr/>
          <p:nvPr/>
        </p:nvSpPr>
        <p:spPr>
          <a:xfrm>
            <a:off x="375925" y="3460325"/>
            <a:ext cx="410100" cy="210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8"/>
          <p:cNvSpPr/>
          <p:nvPr/>
        </p:nvSpPr>
        <p:spPr>
          <a:xfrm>
            <a:off x="0" y="3567850"/>
            <a:ext cx="253200" cy="274800"/>
          </a:xfrm>
          <a:prstGeom prst="wedgeRectCallout">
            <a:avLst>
              <a:gd fmla="val 125474" name="adj1"/>
              <a:gd fmla="val -2694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8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 메인 화면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Google Shape;134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000" y="615600"/>
            <a:ext cx="5576401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72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72"/>
          <p:cNvSpPr/>
          <p:nvPr/>
        </p:nvSpPr>
        <p:spPr>
          <a:xfrm>
            <a:off x="5943592" y="748450"/>
            <a:ext cx="287400" cy="274800"/>
          </a:xfrm>
          <a:prstGeom prst="wedgeRectCallout">
            <a:avLst>
              <a:gd fmla="val -1040603" name="adj1"/>
              <a:gd fmla="val 7553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72"/>
          <p:cNvSpPr/>
          <p:nvPr/>
        </p:nvSpPr>
        <p:spPr>
          <a:xfrm>
            <a:off x="407575" y="1189650"/>
            <a:ext cx="440100" cy="1223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0" name="Google Shape;1350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9201" y="2182775"/>
            <a:ext cx="2902800" cy="2839281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351" name="Google Shape;1351;p72"/>
          <p:cNvCxnSpPr/>
          <p:nvPr/>
        </p:nvCxnSpPr>
        <p:spPr>
          <a:xfrm rot="10800000">
            <a:off x="699775" y="1600850"/>
            <a:ext cx="1268400" cy="1005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52" name="Google Shape;1352;p72"/>
          <p:cNvSpPr/>
          <p:nvPr/>
        </p:nvSpPr>
        <p:spPr>
          <a:xfrm>
            <a:off x="1005950" y="983325"/>
            <a:ext cx="2038200" cy="146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72"/>
          <p:cNvSpPr txBox="1"/>
          <p:nvPr/>
        </p:nvSpPr>
        <p:spPr>
          <a:xfrm>
            <a:off x="6289200" y="615600"/>
            <a:ext cx="2609100" cy="376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인쇄,엑셀,내역조회,거래조회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54" name="Google Shape;1354;p72"/>
          <p:cNvSpPr txBox="1"/>
          <p:nvPr/>
        </p:nvSpPr>
        <p:spPr>
          <a:xfrm>
            <a:off x="6289200" y="1076639"/>
            <a:ext cx="2609100" cy="37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거래처명을 입력후 조회버튼을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55" name="Google Shape;1355;p72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미회수관리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72"/>
          <p:cNvSpPr txBox="1"/>
          <p:nvPr/>
        </p:nvSpPr>
        <p:spPr>
          <a:xfrm>
            <a:off x="25306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거래처 미수현황(전체)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7" name="Google Shape;1357;p72"/>
          <p:cNvSpPr txBox="1"/>
          <p:nvPr/>
        </p:nvSpPr>
        <p:spPr>
          <a:xfrm>
            <a:off x="6289200" y="15399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" name="Google Shape;136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000" y="615600"/>
            <a:ext cx="5576401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p73"/>
          <p:cNvSpPr txBox="1"/>
          <p:nvPr/>
        </p:nvSpPr>
        <p:spPr>
          <a:xfrm>
            <a:off x="6289200" y="615600"/>
            <a:ext cx="2609100" cy="402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확인서,잔액문자,미수문자,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거래처,엑셀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64" name="Google Shape;1364;p73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5" name="Google Shape;1365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3451" y="1585825"/>
            <a:ext cx="2902799" cy="202178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66" name="Google Shape;1366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600" y="3017200"/>
            <a:ext cx="2884351" cy="2008931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367" name="Google Shape;1367;p73"/>
          <p:cNvCxnSpPr/>
          <p:nvPr/>
        </p:nvCxnSpPr>
        <p:spPr>
          <a:xfrm rot="10800000">
            <a:off x="691050" y="1653200"/>
            <a:ext cx="1294500" cy="445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68" name="Google Shape;1368;p73"/>
          <p:cNvCxnSpPr/>
          <p:nvPr/>
        </p:nvCxnSpPr>
        <p:spPr>
          <a:xfrm rot="10800000">
            <a:off x="673300" y="1968025"/>
            <a:ext cx="924600" cy="1237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369" name="Google Shape;1369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78300" y="1954602"/>
            <a:ext cx="2282300" cy="2919126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370" name="Google Shape;1370;p73"/>
          <p:cNvCxnSpPr/>
          <p:nvPr/>
        </p:nvCxnSpPr>
        <p:spPr>
          <a:xfrm rot="10800000">
            <a:off x="682175" y="1303500"/>
            <a:ext cx="3516600" cy="909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71" name="Google Shape;1371;p73"/>
          <p:cNvSpPr txBox="1"/>
          <p:nvPr/>
        </p:nvSpPr>
        <p:spPr>
          <a:xfrm>
            <a:off x="6289200" y="1149000"/>
            <a:ext cx="2609100" cy="402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기간,거래처명 입력후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72" name="Google Shape;1372;p73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미회수관리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73"/>
          <p:cNvSpPr txBox="1"/>
          <p:nvPr/>
        </p:nvSpPr>
        <p:spPr>
          <a:xfrm>
            <a:off x="25306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외상판매 잔액확인서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4" name="Google Shape;1374;p73"/>
          <p:cNvSpPr txBox="1"/>
          <p:nvPr/>
        </p:nvSpPr>
        <p:spPr>
          <a:xfrm>
            <a:off x="6289200" y="16824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75" name="Google Shape;1375;p73"/>
          <p:cNvSpPr/>
          <p:nvPr/>
        </p:nvSpPr>
        <p:spPr>
          <a:xfrm>
            <a:off x="5943592" y="748450"/>
            <a:ext cx="287400" cy="274800"/>
          </a:xfrm>
          <a:prstGeom prst="wedgeRectCallout">
            <a:avLst>
              <a:gd fmla="val -907400" name="adj1"/>
              <a:gd fmla="val 9395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73"/>
          <p:cNvSpPr/>
          <p:nvPr/>
        </p:nvSpPr>
        <p:spPr>
          <a:xfrm>
            <a:off x="839600" y="857250"/>
            <a:ext cx="3268800" cy="35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74"/>
          <p:cNvSpPr txBox="1"/>
          <p:nvPr/>
        </p:nvSpPr>
        <p:spPr>
          <a:xfrm>
            <a:off x="162650" y="123025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 주문판매관리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74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주문등록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83" name="Google Shape;138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24550" y="1342600"/>
            <a:ext cx="3170645" cy="13123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85" name="Google Shape;1385;p74"/>
          <p:cNvSpPr/>
          <p:nvPr/>
        </p:nvSpPr>
        <p:spPr>
          <a:xfrm>
            <a:off x="384900" y="1242150"/>
            <a:ext cx="402300" cy="1059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6" name="Google Shape;1386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2588" y="1954388"/>
            <a:ext cx="4545776" cy="174527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87" name="Google Shape;1387;p74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74"/>
          <p:cNvSpPr txBox="1"/>
          <p:nvPr/>
        </p:nvSpPr>
        <p:spPr>
          <a:xfrm>
            <a:off x="6289200" y="615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검색,인쇄,매출,상품조회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89" name="Google Shape;1389;p74"/>
          <p:cNvSpPr txBox="1"/>
          <p:nvPr/>
        </p:nvSpPr>
        <p:spPr>
          <a:xfrm>
            <a:off x="6289200" y="2530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90" name="Google Shape;1390;p74"/>
          <p:cNvSpPr txBox="1"/>
          <p:nvPr/>
        </p:nvSpPr>
        <p:spPr>
          <a:xfrm>
            <a:off x="6289200" y="1076400"/>
            <a:ext cx="2609100" cy="35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거래처명,처리일자 입력후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엔터를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391" name="Google Shape;1391;p74"/>
          <p:cNvSpPr txBox="1"/>
          <p:nvPr/>
        </p:nvSpPr>
        <p:spPr>
          <a:xfrm>
            <a:off x="6289200" y="1606200"/>
            <a:ext cx="2609100" cy="773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품명을 입력엔터를 눌러 목록에서 정한후 주문수량입력 매출을 눌러 판매처리에 들어가 저장닫기 버튼을 클릭하세요.   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cxnSp>
        <p:nvCxnSpPr>
          <p:cNvPr id="1392" name="Google Shape;1392;p74"/>
          <p:cNvCxnSpPr/>
          <p:nvPr/>
        </p:nvCxnSpPr>
        <p:spPr>
          <a:xfrm rot="10800000">
            <a:off x="699825" y="1688350"/>
            <a:ext cx="869700" cy="486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93" name="Google Shape;1393;p74"/>
          <p:cNvSpPr/>
          <p:nvPr/>
        </p:nvSpPr>
        <p:spPr>
          <a:xfrm>
            <a:off x="-8" y="672250"/>
            <a:ext cx="287400" cy="274800"/>
          </a:xfrm>
          <a:prstGeom prst="wedgeRectCallout">
            <a:avLst>
              <a:gd fmla="val 260458" name="adj1"/>
              <a:gd fmla="val 3005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74"/>
          <p:cNvSpPr/>
          <p:nvPr/>
        </p:nvSpPr>
        <p:spPr>
          <a:xfrm>
            <a:off x="883500" y="839750"/>
            <a:ext cx="1398900" cy="17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74"/>
          <p:cNvSpPr/>
          <p:nvPr/>
        </p:nvSpPr>
        <p:spPr>
          <a:xfrm>
            <a:off x="5943592" y="824650"/>
            <a:ext cx="287400" cy="274800"/>
          </a:xfrm>
          <a:prstGeom prst="wedgeRectCallout">
            <a:avLst>
              <a:gd fmla="val -581017" name="adj1"/>
              <a:gd fmla="val 10192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74"/>
          <p:cNvSpPr/>
          <p:nvPr/>
        </p:nvSpPr>
        <p:spPr>
          <a:xfrm>
            <a:off x="3507725" y="1207150"/>
            <a:ext cx="2304300" cy="96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7" name="Google Shape;1397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8749" y="2959400"/>
            <a:ext cx="4205826" cy="2138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8" name="Google Shape;1398;p74"/>
          <p:cNvCxnSpPr>
            <a:stCxn id="1399" idx="0"/>
          </p:cNvCxnSpPr>
          <p:nvPr/>
        </p:nvCxnSpPr>
        <p:spPr>
          <a:xfrm rot="10800000">
            <a:off x="573900" y="1938325"/>
            <a:ext cx="219600" cy="1541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99" name="Google Shape;1399;p74"/>
          <p:cNvSpPr/>
          <p:nvPr/>
        </p:nvSpPr>
        <p:spPr>
          <a:xfrm>
            <a:off x="618750" y="3479425"/>
            <a:ext cx="349500" cy="17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Google Shape;140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5" name="Google Shape;1405;p75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 상품조정폐기관리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75"/>
          <p:cNvSpPr txBox="1"/>
          <p:nvPr/>
        </p:nvSpPr>
        <p:spPr>
          <a:xfrm>
            <a:off x="25306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상품재고 조정폐기등록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7" name="Google Shape;1407;p75"/>
          <p:cNvSpPr/>
          <p:nvPr/>
        </p:nvSpPr>
        <p:spPr>
          <a:xfrm>
            <a:off x="353963" y="1250875"/>
            <a:ext cx="372000" cy="2221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75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75"/>
          <p:cNvSpPr txBox="1"/>
          <p:nvPr/>
        </p:nvSpPr>
        <p:spPr>
          <a:xfrm>
            <a:off x="6289200" y="615600"/>
            <a:ext cx="2609100" cy="6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신규입력,거래수정,한줄삭제,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거래완료,완장조회,가격변경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10" name="Google Shape;1410;p75"/>
          <p:cNvSpPr txBox="1"/>
          <p:nvPr/>
        </p:nvSpPr>
        <p:spPr>
          <a:xfrm>
            <a:off x="6289200" y="1377600"/>
            <a:ext cx="2609100" cy="5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신규입력클릭거래일자,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매입처명을 입력후 엔터를 눌러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매입처명을 선택하세요.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11" name="Google Shape;1411;p75"/>
          <p:cNvSpPr txBox="1"/>
          <p:nvPr/>
        </p:nvSpPr>
        <p:spPr>
          <a:xfrm>
            <a:off x="6289200" y="33687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12" name="Google Shape;1412;p75"/>
          <p:cNvSpPr txBox="1"/>
          <p:nvPr/>
        </p:nvSpPr>
        <p:spPr>
          <a:xfrm>
            <a:off x="6289200" y="2835300"/>
            <a:ext cx="2609100" cy="375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거래완료버튼을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13" name="Google Shape;1413;p75"/>
          <p:cNvSpPr/>
          <p:nvPr/>
        </p:nvSpPr>
        <p:spPr>
          <a:xfrm>
            <a:off x="-8" y="1739050"/>
            <a:ext cx="287400" cy="274800"/>
          </a:xfrm>
          <a:prstGeom prst="wedgeRectCallout">
            <a:avLst>
              <a:gd fmla="val 370027" name="adj1"/>
              <a:gd fmla="val -8758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75"/>
          <p:cNvSpPr txBox="1"/>
          <p:nvPr/>
        </p:nvSpPr>
        <p:spPr>
          <a:xfrm>
            <a:off x="6289200" y="2139600"/>
            <a:ext cx="2609100" cy="57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품목(품종)입력엔터로 품목을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선택후 수량,단가,금액을 설정해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주세요.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15" name="Google Shape;1415;p75"/>
          <p:cNvSpPr/>
          <p:nvPr/>
        </p:nvSpPr>
        <p:spPr>
          <a:xfrm>
            <a:off x="822250" y="1259625"/>
            <a:ext cx="1495800" cy="375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75"/>
          <p:cNvSpPr/>
          <p:nvPr/>
        </p:nvSpPr>
        <p:spPr>
          <a:xfrm>
            <a:off x="5943592" y="2348650"/>
            <a:ext cx="287400" cy="274800"/>
          </a:xfrm>
          <a:prstGeom prst="wedgeRectCallout">
            <a:avLst>
              <a:gd fmla="val -805417" name="adj1"/>
              <a:gd fmla="val -20277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450" y="2519000"/>
            <a:ext cx="3667101" cy="17705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18" name="Google Shape;1418;p75"/>
          <p:cNvSpPr/>
          <p:nvPr/>
        </p:nvSpPr>
        <p:spPr>
          <a:xfrm>
            <a:off x="796025" y="1836475"/>
            <a:ext cx="3336600" cy="17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9" name="Google Shape;1419;p75"/>
          <p:cNvCxnSpPr/>
          <p:nvPr/>
        </p:nvCxnSpPr>
        <p:spPr>
          <a:xfrm rot="10800000">
            <a:off x="1189600" y="1959425"/>
            <a:ext cx="157500" cy="831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" name="Google Shape;1424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1" cy="34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9923" y="2615498"/>
            <a:ext cx="5705350" cy="186915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426" name="Google Shape;1426;p76"/>
          <p:cNvCxnSpPr/>
          <p:nvPr/>
        </p:nvCxnSpPr>
        <p:spPr>
          <a:xfrm rot="10800000">
            <a:off x="577250" y="1714475"/>
            <a:ext cx="647400" cy="1154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27" name="Google Shape;1427;p76"/>
          <p:cNvSpPr/>
          <p:nvPr/>
        </p:nvSpPr>
        <p:spPr>
          <a:xfrm>
            <a:off x="366125" y="1277125"/>
            <a:ext cx="351300" cy="1032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76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76"/>
          <p:cNvSpPr txBox="1"/>
          <p:nvPr/>
        </p:nvSpPr>
        <p:spPr>
          <a:xfrm>
            <a:off x="6289200" y="625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조회,인쇄,엑셀,삭제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30" name="Google Shape;1430;p76"/>
          <p:cNvSpPr/>
          <p:nvPr/>
        </p:nvSpPr>
        <p:spPr>
          <a:xfrm>
            <a:off x="787275" y="1320525"/>
            <a:ext cx="3402600" cy="192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76"/>
          <p:cNvSpPr txBox="1"/>
          <p:nvPr/>
        </p:nvSpPr>
        <p:spPr>
          <a:xfrm>
            <a:off x="6289200" y="1006500"/>
            <a:ext cx="2609100" cy="39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기간,품번/품명/비고 입력후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32" name="Google Shape;1432;p76"/>
          <p:cNvSpPr/>
          <p:nvPr/>
        </p:nvSpPr>
        <p:spPr>
          <a:xfrm>
            <a:off x="5943592" y="1129450"/>
            <a:ext cx="287400" cy="274800"/>
          </a:xfrm>
          <a:prstGeom prst="wedgeRectCallout">
            <a:avLst>
              <a:gd fmla="val -669282" name="adj1"/>
              <a:gd fmla="val 4830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76"/>
          <p:cNvSpPr txBox="1"/>
          <p:nvPr/>
        </p:nvSpPr>
        <p:spPr>
          <a:xfrm>
            <a:off x="6289200" y="15399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34" name="Google Shape;1434;p76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 상품조정폐기관리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76"/>
          <p:cNvSpPr txBox="1"/>
          <p:nvPr/>
        </p:nvSpPr>
        <p:spPr>
          <a:xfrm>
            <a:off x="25306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상품재고 조정폐기내역 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" name="Google Shape;144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77"/>
          <p:cNvSpPr txBox="1"/>
          <p:nvPr/>
        </p:nvSpPr>
        <p:spPr>
          <a:xfrm>
            <a:off x="6289200" y="625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442" name="Google Shape;1442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75" y="2290299"/>
            <a:ext cx="5000625" cy="195697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443" name="Google Shape;1443;p77"/>
          <p:cNvCxnSpPr/>
          <p:nvPr/>
        </p:nvCxnSpPr>
        <p:spPr>
          <a:xfrm rot="10800000">
            <a:off x="612300" y="1688100"/>
            <a:ext cx="717300" cy="857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44" name="Google Shape;1444;p77"/>
          <p:cNvSpPr txBox="1"/>
          <p:nvPr/>
        </p:nvSpPr>
        <p:spPr>
          <a:xfrm>
            <a:off x="6289200" y="1006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기간,농장명을 입력하세요.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45" name="Google Shape;1445;p77"/>
          <p:cNvSpPr txBox="1"/>
          <p:nvPr/>
        </p:nvSpPr>
        <p:spPr>
          <a:xfrm>
            <a:off x="6289200" y="1387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46" name="Google Shape;1446;p77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 상품조정폐기관리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7" name="Google Shape;1447;p77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 상품재고 조정폐기내역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8" name="Google Shape;1448;p77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77"/>
          <p:cNvSpPr/>
          <p:nvPr/>
        </p:nvSpPr>
        <p:spPr>
          <a:xfrm>
            <a:off x="5943592" y="1129450"/>
            <a:ext cx="287400" cy="274800"/>
          </a:xfrm>
          <a:prstGeom prst="wedgeRectCallout">
            <a:avLst>
              <a:gd fmla="val -581017" name="adj1"/>
              <a:gd fmla="val 4512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0" name="Google Shape;1450;p77"/>
          <p:cNvSpPr/>
          <p:nvPr/>
        </p:nvSpPr>
        <p:spPr>
          <a:xfrm>
            <a:off x="822250" y="1347100"/>
            <a:ext cx="3571200" cy="140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78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8. 판매정산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6" name="Google Shape;1456;p78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판매정산 내역(일보)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57" name="Google Shape;1457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8" name="Google Shape;1458;p78"/>
          <p:cNvSpPr txBox="1"/>
          <p:nvPr/>
        </p:nvSpPr>
        <p:spPr>
          <a:xfrm>
            <a:off x="6289200" y="625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59" name="Google Shape;1459;p78"/>
          <p:cNvSpPr/>
          <p:nvPr/>
        </p:nvSpPr>
        <p:spPr>
          <a:xfrm>
            <a:off x="-8" y="13580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0" name="Google Shape;1460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5725" y="2366875"/>
            <a:ext cx="4207525" cy="2427974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461" name="Google Shape;1461;p78"/>
          <p:cNvCxnSpPr/>
          <p:nvPr/>
        </p:nvCxnSpPr>
        <p:spPr>
          <a:xfrm rot="10800000">
            <a:off x="673650" y="1644375"/>
            <a:ext cx="1565700" cy="1356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62" name="Google Shape;1462;p78"/>
          <p:cNvSpPr/>
          <p:nvPr/>
        </p:nvSpPr>
        <p:spPr>
          <a:xfrm>
            <a:off x="376150" y="1487075"/>
            <a:ext cx="447000" cy="95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p78"/>
          <p:cNvSpPr/>
          <p:nvPr/>
        </p:nvSpPr>
        <p:spPr>
          <a:xfrm>
            <a:off x="376150" y="813525"/>
            <a:ext cx="3953700" cy="183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78"/>
          <p:cNvSpPr/>
          <p:nvPr/>
        </p:nvSpPr>
        <p:spPr>
          <a:xfrm>
            <a:off x="-8" y="672250"/>
            <a:ext cx="287400" cy="274800"/>
          </a:xfrm>
          <a:prstGeom prst="wedgeRectCallout">
            <a:avLst>
              <a:gd fmla="val 93052" name="adj1"/>
              <a:gd fmla="val 3323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78"/>
          <p:cNvSpPr txBox="1"/>
          <p:nvPr/>
        </p:nvSpPr>
        <p:spPr>
          <a:xfrm>
            <a:off x="6289200" y="1006500"/>
            <a:ext cx="2609100" cy="351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정산일자,담당자명입력후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66" name="Google Shape;1466;p78"/>
          <p:cNvSpPr txBox="1"/>
          <p:nvPr/>
        </p:nvSpPr>
        <p:spPr>
          <a:xfrm>
            <a:off x="6289200" y="1463700"/>
            <a:ext cx="2609100" cy="351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입력후 마감버튼을 클릭해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마감합니다.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67" name="Google Shape;1467;p78"/>
          <p:cNvSpPr txBox="1"/>
          <p:nvPr/>
        </p:nvSpPr>
        <p:spPr>
          <a:xfrm>
            <a:off x="6289200" y="19209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" name="Google Shape;147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p79"/>
          <p:cNvSpPr txBox="1"/>
          <p:nvPr/>
        </p:nvSpPr>
        <p:spPr>
          <a:xfrm>
            <a:off x="6289200" y="625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프린트,엑셀출력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74" name="Google Shape;1474;p79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8. 판매정산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5" name="Google Shape;1475;p79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Google Shape;1476;p79"/>
          <p:cNvSpPr/>
          <p:nvPr/>
        </p:nvSpPr>
        <p:spPr>
          <a:xfrm>
            <a:off x="367400" y="1189650"/>
            <a:ext cx="323700" cy="472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Google Shape;1477;p79"/>
          <p:cNvSpPr/>
          <p:nvPr/>
        </p:nvSpPr>
        <p:spPr>
          <a:xfrm>
            <a:off x="761025" y="1285875"/>
            <a:ext cx="3241200" cy="183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79"/>
          <p:cNvSpPr/>
          <p:nvPr/>
        </p:nvSpPr>
        <p:spPr>
          <a:xfrm>
            <a:off x="5943592" y="1129450"/>
            <a:ext cx="287400" cy="274800"/>
          </a:xfrm>
          <a:prstGeom prst="wedgeRectCallout">
            <a:avLst>
              <a:gd fmla="val -708844" name="adj1"/>
              <a:gd fmla="val 2920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Google Shape;1479;p79"/>
          <p:cNvSpPr txBox="1"/>
          <p:nvPr/>
        </p:nvSpPr>
        <p:spPr>
          <a:xfrm>
            <a:off x="6289200" y="1006500"/>
            <a:ext cx="2609100" cy="37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거래기간,담당자명 입력후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480" name="Google Shape;1480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75" y="3236350"/>
            <a:ext cx="5254299" cy="14348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481" name="Google Shape;1481;p79"/>
          <p:cNvCxnSpPr/>
          <p:nvPr/>
        </p:nvCxnSpPr>
        <p:spPr>
          <a:xfrm rot="10800000">
            <a:off x="586200" y="1382000"/>
            <a:ext cx="1128300" cy="2082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82" name="Google Shape;1482;p79"/>
          <p:cNvSpPr txBox="1"/>
          <p:nvPr/>
        </p:nvSpPr>
        <p:spPr>
          <a:xfrm>
            <a:off x="6289200" y="15399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83" name="Google Shape;1483;p79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판매정산 조회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8" name="Google Shape;148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80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80"/>
          <p:cNvSpPr/>
          <p:nvPr/>
        </p:nvSpPr>
        <p:spPr>
          <a:xfrm>
            <a:off x="402375" y="1180900"/>
            <a:ext cx="437400" cy="516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80"/>
          <p:cNvSpPr/>
          <p:nvPr/>
        </p:nvSpPr>
        <p:spPr>
          <a:xfrm>
            <a:off x="921100" y="1067200"/>
            <a:ext cx="4605300" cy="14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2" name="Google Shape;1492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2550" y="2326825"/>
            <a:ext cx="3061000" cy="26417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493" name="Google Shape;1493;p80"/>
          <p:cNvCxnSpPr/>
          <p:nvPr/>
        </p:nvCxnSpPr>
        <p:spPr>
          <a:xfrm rot="10800000">
            <a:off x="612375" y="1373375"/>
            <a:ext cx="1723200" cy="1277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94" name="Google Shape;1494;p80"/>
          <p:cNvSpPr txBox="1"/>
          <p:nvPr/>
        </p:nvSpPr>
        <p:spPr>
          <a:xfrm>
            <a:off x="6289200" y="625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프린트,엑셀출력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95" name="Google Shape;1495;p80"/>
          <p:cNvSpPr txBox="1"/>
          <p:nvPr/>
        </p:nvSpPr>
        <p:spPr>
          <a:xfrm>
            <a:off x="6289200" y="1006500"/>
            <a:ext cx="2609100" cy="366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기간,담당자 입력후 조회버튼을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96" name="Google Shape;1496;p80"/>
          <p:cNvSpPr/>
          <p:nvPr/>
        </p:nvSpPr>
        <p:spPr>
          <a:xfrm>
            <a:off x="5943592" y="900850"/>
            <a:ext cx="287400" cy="274800"/>
          </a:xfrm>
          <a:prstGeom prst="wedgeRectCallout">
            <a:avLst>
              <a:gd fmla="val -197510" name="adj1"/>
              <a:gd fmla="val 4872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80"/>
          <p:cNvSpPr txBox="1"/>
          <p:nvPr/>
        </p:nvSpPr>
        <p:spPr>
          <a:xfrm>
            <a:off x="6289200" y="1479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498" name="Google Shape;1498;p80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8. 판매정산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80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영업판매 실적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Google Shape;150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p81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81"/>
          <p:cNvSpPr/>
          <p:nvPr/>
        </p:nvSpPr>
        <p:spPr>
          <a:xfrm>
            <a:off x="381513" y="1242150"/>
            <a:ext cx="362100" cy="997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81"/>
          <p:cNvSpPr txBox="1"/>
          <p:nvPr/>
        </p:nvSpPr>
        <p:spPr>
          <a:xfrm>
            <a:off x="6289200" y="625500"/>
            <a:ext cx="2609100" cy="371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프린트,엑셀출력,거래이력,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등록수정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508" name="Google Shape;1508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1250" y="2151875"/>
            <a:ext cx="3397825" cy="2881574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509" name="Google Shape;1509;p81"/>
          <p:cNvCxnSpPr/>
          <p:nvPr/>
        </p:nvCxnSpPr>
        <p:spPr>
          <a:xfrm rot="10800000">
            <a:off x="577450" y="1417100"/>
            <a:ext cx="1793100" cy="944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10" name="Google Shape;1510;p81"/>
          <p:cNvSpPr/>
          <p:nvPr/>
        </p:nvSpPr>
        <p:spPr>
          <a:xfrm>
            <a:off x="5943592" y="672250"/>
            <a:ext cx="287400" cy="274800"/>
          </a:xfrm>
          <a:prstGeom prst="wedgeRectCallout">
            <a:avLst>
              <a:gd fmla="val -212732" name="adj1"/>
              <a:gd fmla="val 7780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81"/>
          <p:cNvSpPr txBox="1"/>
          <p:nvPr/>
        </p:nvSpPr>
        <p:spPr>
          <a:xfrm>
            <a:off x="6289200" y="1158900"/>
            <a:ext cx="2609100" cy="371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기간,코드/품명,담당자 입력후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12" name="Google Shape;1512;p81"/>
          <p:cNvSpPr/>
          <p:nvPr/>
        </p:nvSpPr>
        <p:spPr>
          <a:xfrm>
            <a:off x="819675" y="891550"/>
            <a:ext cx="5093100" cy="371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81"/>
          <p:cNvSpPr txBox="1"/>
          <p:nvPr/>
        </p:nvSpPr>
        <p:spPr>
          <a:xfrm>
            <a:off x="6289200" y="1692300"/>
            <a:ext cx="2609100" cy="371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프린트,엑셀출력,거래이력,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등록수정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14" name="Google Shape;1514;p81"/>
          <p:cNvSpPr txBox="1"/>
          <p:nvPr/>
        </p:nvSpPr>
        <p:spPr>
          <a:xfrm>
            <a:off x="6289200" y="2241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15" name="Google Shape;1515;p81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8. 판매정산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81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품목별 판매실적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 메인 화면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950" y="615600"/>
            <a:ext cx="5801199" cy="417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0613" y="850075"/>
            <a:ext cx="1346375" cy="3443376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13" name="Google Shape;413;p19"/>
          <p:cNvCxnSpPr/>
          <p:nvPr/>
        </p:nvCxnSpPr>
        <p:spPr>
          <a:xfrm>
            <a:off x="768950" y="1876433"/>
            <a:ext cx="811800" cy="17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14" name="Google Shape;414;p19"/>
          <p:cNvSpPr/>
          <p:nvPr/>
        </p:nvSpPr>
        <p:spPr>
          <a:xfrm>
            <a:off x="290500" y="914200"/>
            <a:ext cx="777600" cy="3186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9"/>
          <p:cNvSpPr txBox="1"/>
          <p:nvPr/>
        </p:nvSpPr>
        <p:spPr>
          <a:xfrm>
            <a:off x="6288800" y="625650"/>
            <a:ext cx="2609100" cy="57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판매,수금에서 매입,지불로 변경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 하실때에는 당일매입 또는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 판매,수금버튼을 눌러주세요.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16" name="Google Shape;416;p19"/>
          <p:cNvSpPr/>
          <p:nvPr/>
        </p:nvSpPr>
        <p:spPr>
          <a:xfrm>
            <a:off x="0" y="3415450"/>
            <a:ext cx="253200" cy="274800"/>
          </a:xfrm>
          <a:prstGeom prst="wedgeRectCallout">
            <a:avLst>
              <a:gd fmla="val 111977" name="adj1"/>
              <a:gd fmla="val 9070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9"/>
          <p:cNvSpPr/>
          <p:nvPr/>
        </p:nvSpPr>
        <p:spPr>
          <a:xfrm>
            <a:off x="0" y="3415450"/>
            <a:ext cx="253200" cy="274800"/>
          </a:xfrm>
          <a:prstGeom prst="wedgeRectCallout">
            <a:avLst>
              <a:gd fmla="val 132218" name="adj1"/>
              <a:gd fmla="val -91045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9"/>
          <p:cNvSpPr/>
          <p:nvPr/>
        </p:nvSpPr>
        <p:spPr>
          <a:xfrm>
            <a:off x="299050" y="3767925"/>
            <a:ext cx="734700" cy="85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9"/>
          <p:cNvSpPr/>
          <p:nvPr/>
        </p:nvSpPr>
        <p:spPr>
          <a:xfrm>
            <a:off x="316125" y="939850"/>
            <a:ext cx="777600" cy="171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9"/>
          <p:cNvSpPr txBox="1"/>
          <p:nvPr/>
        </p:nvSpPr>
        <p:spPr>
          <a:xfrm>
            <a:off x="2378250" y="123175"/>
            <a:ext cx="33975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FFFFFF"/>
                </a:solidFill>
                <a:highlight>
                  <a:srgbClr val="00FF00"/>
                </a:highlight>
                <a:latin typeface="Nunito"/>
                <a:ea typeface="Nunito"/>
                <a:cs typeface="Nunito"/>
                <a:sym typeface="Nunito"/>
              </a:rPr>
              <a:t>판매,수금</a:t>
            </a: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↔</a:t>
            </a:r>
            <a:r>
              <a:rPr b="1" i="0" lang="ko" sz="1400" u="none" cap="none" strike="noStrike">
                <a:solidFill>
                  <a:srgbClr val="FFFFFF"/>
                </a:solidFill>
                <a:highlight>
                  <a:srgbClr val="CC0000"/>
                </a:highlight>
                <a:latin typeface="Nunito"/>
                <a:ea typeface="Nunito"/>
                <a:cs typeface="Nunito"/>
                <a:sym typeface="Nunito"/>
              </a:rPr>
              <a:t>매입,지불</a:t>
            </a: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변경 방법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82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 재고관리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82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기초재고 등록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23" name="Google Shape;152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25500"/>
            <a:ext cx="5623200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Google Shape;1524;p82"/>
          <p:cNvSpPr/>
          <p:nvPr/>
        </p:nvSpPr>
        <p:spPr>
          <a:xfrm>
            <a:off x="388050" y="1329600"/>
            <a:ext cx="408000" cy="839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82"/>
          <p:cNvSpPr txBox="1"/>
          <p:nvPr/>
        </p:nvSpPr>
        <p:spPr>
          <a:xfrm>
            <a:off x="6289200" y="625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26" name="Google Shape;1526;p82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82"/>
          <p:cNvSpPr txBox="1"/>
          <p:nvPr/>
        </p:nvSpPr>
        <p:spPr>
          <a:xfrm>
            <a:off x="6289200" y="1004400"/>
            <a:ext cx="2609100" cy="803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재고파일생성클릭후저장을 눌러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재고파일을 만드세요.재고파일을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삭제하고싶을때는 재고파일삭제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28" name="Google Shape;1528;p82"/>
          <p:cNvSpPr txBox="1"/>
          <p:nvPr/>
        </p:nvSpPr>
        <p:spPr>
          <a:xfrm>
            <a:off x="6289200" y="1931850"/>
            <a:ext cx="2609100" cy="62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재고파일은 선택하고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품번,품명빨리 입력후 상품검색을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29" name="Google Shape;1529;p82"/>
          <p:cNvSpPr/>
          <p:nvPr/>
        </p:nvSpPr>
        <p:spPr>
          <a:xfrm>
            <a:off x="5943592" y="900850"/>
            <a:ext cx="287400" cy="274800"/>
          </a:xfrm>
          <a:prstGeom prst="wedgeRectCallout">
            <a:avLst>
              <a:gd fmla="val -297536" name="adj1"/>
              <a:gd fmla="val -670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82"/>
          <p:cNvSpPr/>
          <p:nvPr/>
        </p:nvSpPr>
        <p:spPr>
          <a:xfrm>
            <a:off x="909725" y="831425"/>
            <a:ext cx="4356000" cy="573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82"/>
          <p:cNvSpPr/>
          <p:nvPr/>
        </p:nvSpPr>
        <p:spPr>
          <a:xfrm>
            <a:off x="4338725" y="874750"/>
            <a:ext cx="927000" cy="332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82"/>
          <p:cNvSpPr/>
          <p:nvPr/>
        </p:nvSpPr>
        <p:spPr>
          <a:xfrm>
            <a:off x="5943592" y="1281850"/>
            <a:ext cx="287400" cy="274800"/>
          </a:xfrm>
          <a:prstGeom prst="wedgeRectCallout">
            <a:avLst>
              <a:gd fmla="val -258383" name="adj1"/>
              <a:gd fmla="val -3262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82"/>
          <p:cNvSpPr txBox="1"/>
          <p:nvPr/>
        </p:nvSpPr>
        <p:spPr>
          <a:xfrm>
            <a:off x="6289200" y="2685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" name="Google Shape;153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1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9" name="Google Shape;1539;p83"/>
          <p:cNvSpPr txBox="1"/>
          <p:nvPr/>
        </p:nvSpPr>
        <p:spPr>
          <a:xfrm>
            <a:off x="6289200" y="625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상품검색,프린터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540" name="Google Shape;1540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5100" y="2190175"/>
            <a:ext cx="5054501" cy="26209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541" name="Google Shape;1541;p83"/>
          <p:cNvCxnSpPr/>
          <p:nvPr/>
        </p:nvCxnSpPr>
        <p:spPr>
          <a:xfrm rot="10800000">
            <a:off x="696400" y="1576250"/>
            <a:ext cx="857400" cy="866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42" name="Google Shape;1542;p83"/>
          <p:cNvSpPr/>
          <p:nvPr/>
        </p:nvSpPr>
        <p:spPr>
          <a:xfrm>
            <a:off x="874750" y="1336825"/>
            <a:ext cx="3616500" cy="173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83"/>
          <p:cNvSpPr txBox="1"/>
          <p:nvPr/>
        </p:nvSpPr>
        <p:spPr>
          <a:xfrm>
            <a:off x="6289200" y="1006500"/>
            <a:ext cx="2609100" cy="39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조회일자,매입처명 입력후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상품검색을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44" name="Google Shape;1544;p83"/>
          <p:cNvSpPr txBox="1"/>
          <p:nvPr/>
        </p:nvSpPr>
        <p:spPr>
          <a:xfrm>
            <a:off x="6289200" y="1510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45" name="Google Shape;1545;p83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83"/>
          <p:cNvSpPr/>
          <p:nvPr/>
        </p:nvSpPr>
        <p:spPr>
          <a:xfrm>
            <a:off x="5943592" y="1129450"/>
            <a:ext cx="287400" cy="274800"/>
          </a:xfrm>
          <a:prstGeom prst="wedgeRectCallout">
            <a:avLst>
              <a:gd fmla="val -504921" name="adj1"/>
              <a:gd fmla="val 4830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83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 재고관리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83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매입처별 재고현황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9" name="Google Shape;1549;p83"/>
          <p:cNvSpPr/>
          <p:nvPr/>
        </p:nvSpPr>
        <p:spPr>
          <a:xfrm>
            <a:off x="402375" y="1215900"/>
            <a:ext cx="367500" cy="50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4" name="Google Shape;1554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5" name="Google Shape;1555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875" y="2406100"/>
            <a:ext cx="4773426" cy="2497024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56" name="Google Shape;1556;p84"/>
          <p:cNvSpPr txBox="1"/>
          <p:nvPr/>
        </p:nvSpPr>
        <p:spPr>
          <a:xfrm>
            <a:off x="6289200" y="625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상품검색,프린터,엑셀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cxnSp>
        <p:nvCxnSpPr>
          <p:cNvPr id="1557" name="Google Shape;1557;p84"/>
          <p:cNvCxnSpPr/>
          <p:nvPr/>
        </p:nvCxnSpPr>
        <p:spPr>
          <a:xfrm rot="10800000">
            <a:off x="638575" y="1705675"/>
            <a:ext cx="997200" cy="927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58" name="Google Shape;1558;p84"/>
          <p:cNvSpPr/>
          <p:nvPr/>
        </p:nvSpPr>
        <p:spPr>
          <a:xfrm>
            <a:off x="866000" y="1361275"/>
            <a:ext cx="3495000" cy="187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84"/>
          <p:cNvSpPr txBox="1"/>
          <p:nvPr/>
        </p:nvSpPr>
        <p:spPr>
          <a:xfrm>
            <a:off x="6289200" y="15504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60" name="Google Shape;1560;p84"/>
          <p:cNvSpPr txBox="1"/>
          <p:nvPr/>
        </p:nvSpPr>
        <p:spPr>
          <a:xfrm>
            <a:off x="6289200" y="1013700"/>
            <a:ext cx="2609100" cy="423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처리일자,품목/품종명/매입처명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입력후 상품검색을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61" name="Google Shape;1561;p84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 재고관리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84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품목별 현재고현황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3" name="Google Shape;1563;p84"/>
          <p:cNvSpPr/>
          <p:nvPr/>
        </p:nvSpPr>
        <p:spPr>
          <a:xfrm>
            <a:off x="-8" y="1205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84"/>
          <p:cNvSpPr/>
          <p:nvPr/>
        </p:nvSpPr>
        <p:spPr>
          <a:xfrm>
            <a:off x="5943592" y="1205650"/>
            <a:ext cx="287400" cy="274800"/>
          </a:xfrm>
          <a:prstGeom prst="wedgeRectCallout">
            <a:avLst>
              <a:gd fmla="val -571883" name="adj1"/>
              <a:gd fmla="val 5241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84"/>
          <p:cNvSpPr/>
          <p:nvPr/>
        </p:nvSpPr>
        <p:spPr>
          <a:xfrm>
            <a:off x="376150" y="1285875"/>
            <a:ext cx="332400" cy="769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0" name="Google Shape;157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Google Shape;1571;p85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 재고관리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85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재고금액(일차별)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3" name="Google Shape;1573;p85"/>
          <p:cNvSpPr/>
          <p:nvPr/>
        </p:nvSpPr>
        <p:spPr>
          <a:xfrm>
            <a:off x="-8" y="12056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Google Shape;1574;p85"/>
          <p:cNvSpPr txBox="1"/>
          <p:nvPr/>
        </p:nvSpPr>
        <p:spPr>
          <a:xfrm>
            <a:off x="6289200" y="625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엑셀,당일마감,거래이력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75" name="Google Shape;1575;p85"/>
          <p:cNvSpPr/>
          <p:nvPr/>
        </p:nvSpPr>
        <p:spPr>
          <a:xfrm>
            <a:off x="5943592" y="824650"/>
            <a:ext cx="287400" cy="274800"/>
          </a:xfrm>
          <a:prstGeom prst="wedgeRectCallout">
            <a:avLst>
              <a:gd fmla="val -331434" name="adj1"/>
              <a:gd fmla="val 5417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6" name="Google Shape;1576;p85"/>
          <p:cNvSpPr/>
          <p:nvPr/>
        </p:nvSpPr>
        <p:spPr>
          <a:xfrm>
            <a:off x="393625" y="1277125"/>
            <a:ext cx="472500" cy="813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7" name="Google Shape;1577;p85"/>
          <p:cNvSpPr txBox="1"/>
          <p:nvPr/>
        </p:nvSpPr>
        <p:spPr>
          <a:xfrm>
            <a:off x="6289200" y="1006500"/>
            <a:ext cx="2609100" cy="39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기간,품명 입력후 조회버튼을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78" name="Google Shape;1578;p85"/>
          <p:cNvSpPr txBox="1"/>
          <p:nvPr/>
        </p:nvSpPr>
        <p:spPr>
          <a:xfrm>
            <a:off x="6289200" y="15057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당일마감으로 마감을 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79" name="Google Shape;1579;p85"/>
          <p:cNvSpPr/>
          <p:nvPr/>
        </p:nvSpPr>
        <p:spPr>
          <a:xfrm>
            <a:off x="1032200" y="1043375"/>
            <a:ext cx="4093800" cy="225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0" name="Google Shape;1580;p85"/>
          <p:cNvSpPr txBox="1"/>
          <p:nvPr/>
        </p:nvSpPr>
        <p:spPr>
          <a:xfrm>
            <a:off x="6289200" y="19281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86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 재고관리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6" name="Google Shape;158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2700" y="2670325"/>
            <a:ext cx="3259300" cy="2377359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8" name="Google Shape;1588;p86"/>
          <p:cNvSpPr/>
          <p:nvPr/>
        </p:nvSpPr>
        <p:spPr>
          <a:xfrm>
            <a:off x="402375" y="1355850"/>
            <a:ext cx="349800" cy="2178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9" name="Google Shape;1589;p86"/>
          <p:cNvSpPr txBox="1"/>
          <p:nvPr/>
        </p:nvSpPr>
        <p:spPr>
          <a:xfrm>
            <a:off x="6289200" y="625500"/>
            <a:ext cx="2609100" cy="371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프린터,엑셀,이동저장,거래이력,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조정내역,재고정리,상품조회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90" name="Google Shape;1590;p86"/>
          <p:cNvSpPr txBox="1"/>
          <p:nvPr/>
        </p:nvSpPr>
        <p:spPr>
          <a:xfrm>
            <a:off x="6289200" y="1102175"/>
            <a:ext cx="2609100" cy="371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기준일자,품번/품명 입력후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cxnSp>
        <p:nvCxnSpPr>
          <p:cNvPr id="1591" name="Google Shape;1591;p86"/>
          <p:cNvCxnSpPr/>
          <p:nvPr/>
        </p:nvCxnSpPr>
        <p:spPr>
          <a:xfrm rot="10800000">
            <a:off x="690975" y="1522125"/>
            <a:ext cx="979800" cy="1452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92" name="Google Shape;1592;p86"/>
          <p:cNvSpPr/>
          <p:nvPr/>
        </p:nvSpPr>
        <p:spPr>
          <a:xfrm>
            <a:off x="833525" y="1102175"/>
            <a:ext cx="4195800" cy="22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3" name="Google Shape;1593;p86"/>
          <p:cNvSpPr/>
          <p:nvPr/>
        </p:nvSpPr>
        <p:spPr>
          <a:xfrm>
            <a:off x="-8" y="12818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86"/>
          <p:cNvSpPr/>
          <p:nvPr/>
        </p:nvSpPr>
        <p:spPr>
          <a:xfrm>
            <a:off x="5943592" y="1053250"/>
            <a:ext cx="287400" cy="274800"/>
          </a:xfrm>
          <a:prstGeom prst="wedgeRectCallout">
            <a:avLst>
              <a:gd fmla="val -358827" name="adj1"/>
              <a:gd fmla="val 918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86"/>
          <p:cNvSpPr txBox="1"/>
          <p:nvPr/>
        </p:nvSpPr>
        <p:spPr>
          <a:xfrm>
            <a:off x="6289200" y="157885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596" name="Google Shape;1596;p86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일자별 재고관리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Google Shape;160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2" name="Google Shape;1602;p87"/>
          <p:cNvSpPr txBox="1"/>
          <p:nvPr/>
        </p:nvSpPr>
        <p:spPr>
          <a:xfrm>
            <a:off x="6289200" y="625500"/>
            <a:ext cx="2609100" cy="380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조회,프린터,엑셀,품번이력,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품명이력,상품조회,조정등록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03" name="Google Shape;1603;p87"/>
          <p:cNvSpPr txBox="1"/>
          <p:nvPr/>
        </p:nvSpPr>
        <p:spPr>
          <a:xfrm>
            <a:off x="6289200" y="1158900"/>
            <a:ext cx="2609100" cy="380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기간,품명/코드,매입처명/코드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입력후 조회버튼을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604" name="Google Shape;1604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6825" y="2506200"/>
            <a:ext cx="3125175" cy="2518938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05" name="Google Shape;1605;p87"/>
          <p:cNvCxnSpPr/>
          <p:nvPr/>
        </p:nvCxnSpPr>
        <p:spPr>
          <a:xfrm rot="10800000">
            <a:off x="638575" y="1699325"/>
            <a:ext cx="1163400" cy="924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06" name="Google Shape;1606;p87"/>
          <p:cNvSpPr/>
          <p:nvPr/>
        </p:nvSpPr>
        <p:spPr>
          <a:xfrm>
            <a:off x="354313" y="1277125"/>
            <a:ext cx="380400" cy="2265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87"/>
          <p:cNvSpPr/>
          <p:nvPr/>
        </p:nvSpPr>
        <p:spPr>
          <a:xfrm>
            <a:off x="-8" y="1205650"/>
            <a:ext cx="287400" cy="274800"/>
          </a:xfrm>
          <a:prstGeom prst="wedgeRectCallout">
            <a:avLst>
              <a:gd fmla="val 117400" name="adj1"/>
              <a:gd fmla="val 17974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8" name="Google Shape;1608;p87"/>
          <p:cNvSpPr txBox="1"/>
          <p:nvPr/>
        </p:nvSpPr>
        <p:spPr>
          <a:xfrm>
            <a:off x="6289200" y="16923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09" name="Google Shape;1609;p87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 재고관리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87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 재고현황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11" name="Google Shape;1611;p87"/>
          <p:cNvSpPr/>
          <p:nvPr/>
        </p:nvSpPr>
        <p:spPr>
          <a:xfrm>
            <a:off x="781050" y="1303375"/>
            <a:ext cx="4778100" cy="218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2" name="Google Shape;1612;p87"/>
          <p:cNvSpPr/>
          <p:nvPr/>
        </p:nvSpPr>
        <p:spPr>
          <a:xfrm>
            <a:off x="5943592" y="1205650"/>
            <a:ext cx="287400" cy="274800"/>
          </a:xfrm>
          <a:prstGeom prst="wedgeRectCallout">
            <a:avLst>
              <a:gd fmla="val -179251" name="adj1"/>
              <a:gd fmla="val 1421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88"/>
          <p:cNvSpPr txBox="1"/>
          <p:nvPr/>
        </p:nvSpPr>
        <p:spPr>
          <a:xfrm>
            <a:off x="6289200" y="6327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제거,초기화,인쇄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618" name="Google Shape;1618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32700"/>
            <a:ext cx="5623201" cy="34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9" name="Google Shape;1619;p88"/>
          <p:cNvSpPr txBox="1"/>
          <p:nvPr/>
        </p:nvSpPr>
        <p:spPr>
          <a:xfrm>
            <a:off x="6289200" y="1469688"/>
            <a:ext cx="2609100" cy="368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검색조건,입고일자,검색어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입력후 검색버튼을 클릭해 주세요.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20" name="Google Shape;1620;p88"/>
          <p:cNvSpPr/>
          <p:nvPr/>
        </p:nvSpPr>
        <p:spPr>
          <a:xfrm>
            <a:off x="-8" y="977050"/>
            <a:ext cx="287400" cy="274800"/>
          </a:xfrm>
          <a:prstGeom prst="wedgeRectCallout">
            <a:avLst>
              <a:gd fmla="val 199594" name="adj1"/>
              <a:gd fmla="val -6146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88"/>
          <p:cNvSpPr/>
          <p:nvPr/>
        </p:nvSpPr>
        <p:spPr>
          <a:xfrm>
            <a:off x="778525" y="849150"/>
            <a:ext cx="1023600" cy="155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88"/>
          <p:cNvSpPr/>
          <p:nvPr/>
        </p:nvSpPr>
        <p:spPr>
          <a:xfrm>
            <a:off x="3638950" y="2431800"/>
            <a:ext cx="831000" cy="22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88"/>
          <p:cNvSpPr txBox="1"/>
          <p:nvPr/>
        </p:nvSpPr>
        <p:spPr>
          <a:xfrm>
            <a:off x="6289200" y="1004400"/>
            <a:ext cx="2609100" cy="368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목록추가,전체추가 로 원하는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품명을 추가해 인쇄할수있다.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24" name="Google Shape;1624;p88"/>
          <p:cNvSpPr/>
          <p:nvPr/>
        </p:nvSpPr>
        <p:spPr>
          <a:xfrm>
            <a:off x="-8" y="1815250"/>
            <a:ext cx="287400" cy="274800"/>
          </a:xfrm>
          <a:prstGeom prst="wedgeRectCallout">
            <a:avLst>
              <a:gd fmla="val 491774" name="adj1"/>
              <a:gd fmla="val 13934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88"/>
          <p:cNvSpPr/>
          <p:nvPr/>
        </p:nvSpPr>
        <p:spPr>
          <a:xfrm>
            <a:off x="358650" y="2353075"/>
            <a:ext cx="3245400" cy="306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88"/>
          <p:cNvSpPr/>
          <p:nvPr/>
        </p:nvSpPr>
        <p:spPr>
          <a:xfrm rot="-5400000">
            <a:off x="4063225" y="1989950"/>
            <a:ext cx="1425900" cy="472500"/>
          </a:xfrm>
          <a:prstGeom prst="curvedUpArrow">
            <a:avLst>
              <a:gd fmla="val 25000" name="adj1"/>
              <a:gd fmla="val 16040" name="adj2"/>
              <a:gd fmla="val 25000" name="adj3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88"/>
          <p:cNvSpPr/>
          <p:nvPr/>
        </p:nvSpPr>
        <p:spPr>
          <a:xfrm>
            <a:off x="5943592" y="1434250"/>
            <a:ext cx="287400" cy="274800"/>
          </a:xfrm>
          <a:prstGeom prst="wedgeRectCallout">
            <a:avLst>
              <a:gd fmla="val -708844" name="adj1"/>
              <a:gd fmla="val 31936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88"/>
          <p:cNvSpPr txBox="1"/>
          <p:nvPr/>
        </p:nvSpPr>
        <p:spPr>
          <a:xfrm>
            <a:off x="6289200" y="19350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29" name="Google Shape;1629;p88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 재고관리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88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바코드 인쇄관리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5" name="Google Shape;1635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6" name="Google Shape;1636;p89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89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 실적조회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89"/>
          <p:cNvSpPr txBox="1"/>
          <p:nvPr/>
        </p:nvSpPr>
        <p:spPr>
          <a:xfrm>
            <a:off x="6289200" y="625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엑셀,등록수정,조정내역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39" name="Google Shape;1639;p89"/>
          <p:cNvSpPr txBox="1"/>
          <p:nvPr/>
        </p:nvSpPr>
        <p:spPr>
          <a:xfrm>
            <a:off x="6289200" y="1006500"/>
            <a:ext cx="2609100" cy="392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기간,거래처명,코드/품명 입력후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40" name="Google Shape;1640;p89"/>
          <p:cNvSpPr/>
          <p:nvPr/>
        </p:nvSpPr>
        <p:spPr>
          <a:xfrm>
            <a:off x="358650" y="1303600"/>
            <a:ext cx="427200" cy="1090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89"/>
          <p:cNvSpPr txBox="1"/>
          <p:nvPr/>
        </p:nvSpPr>
        <p:spPr>
          <a:xfrm>
            <a:off x="6289200" y="15382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42" name="Google Shape;1642;p89"/>
          <p:cNvSpPr/>
          <p:nvPr/>
        </p:nvSpPr>
        <p:spPr>
          <a:xfrm>
            <a:off x="785700" y="895675"/>
            <a:ext cx="3577200" cy="47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89"/>
          <p:cNvSpPr/>
          <p:nvPr/>
        </p:nvSpPr>
        <p:spPr>
          <a:xfrm>
            <a:off x="5943592" y="748450"/>
            <a:ext cx="287400" cy="274800"/>
          </a:xfrm>
          <a:prstGeom prst="wedgeRectCallout">
            <a:avLst>
              <a:gd fmla="val -603007" name="adj1"/>
              <a:gd fmla="val 2748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89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 입출고 원장관리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9" name="Google Shape;1649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0" name="Google Shape;1650;p90"/>
          <p:cNvSpPr txBox="1"/>
          <p:nvPr/>
        </p:nvSpPr>
        <p:spPr>
          <a:xfrm>
            <a:off x="6289200" y="1387500"/>
            <a:ext cx="2609100" cy="58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사업장코드,기간,작성년월일,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거래처명 입력후 기간조회를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651" name="Google Shape;1651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7400" y="2035800"/>
            <a:ext cx="2902799" cy="2894868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52" name="Google Shape;1652;p90"/>
          <p:cNvCxnSpPr/>
          <p:nvPr/>
        </p:nvCxnSpPr>
        <p:spPr>
          <a:xfrm rot="10800000">
            <a:off x="576500" y="2837775"/>
            <a:ext cx="1427700" cy="283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53" name="Google Shape;1653;p90"/>
          <p:cNvSpPr txBox="1"/>
          <p:nvPr/>
        </p:nvSpPr>
        <p:spPr>
          <a:xfrm>
            <a:off x="6289200" y="625500"/>
            <a:ext cx="2609100" cy="58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목록조회,한줄삭제,금액초기화,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국세청,계산서인쇄,목록인쇄,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엑셀출력,거래처등록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54" name="Google Shape;1654;p90"/>
          <p:cNvSpPr txBox="1"/>
          <p:nvPr/>
        </p:nvSpPr>
        <p:spPr>
          <a:xfrm>
            <a:off x="6289200" y="27198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4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55" name="Google Shape;1655;p90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 실적조회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90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매출 계산서발급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7" name="Google Shape;1657;p90"/>
          <p:cNvSpPr/>
          <p:nvPr/>
        </p:nvSpPr>
        <p:spPr>
          <a:xfrm>
            <a:off x="-8" y="824650"/>
            <a:ext cx="287400" cy="274800"/>
          </a:xfrm>
          <a:prstGeom prst="wedgeRectCallout">
            <a:avLst>
              <a:gd fmla="val 93818" name="adj1"/>
              <a:gd fmla="val 20338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90"/>
          <p:cNvSpPr/>
          <p:nvPr/>
        </p:nvSpPr>
        <p:spPr>
          <a:xfrm>
            <a:off x="358650" y="1285875"/>
            <a:ext cx="330300" cy="2360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90"/>
          <p:cNvSpPr/>
          <p:nvPr/>
        </p:nvSpPr>
        <p:spPr>
          <a:xfrm>
            <a:off x="5943592" y="748450"/>
            <a:ext cx="287400" cy="274800"/>
          </a:xfrm>
          <a:prstGeom prst="wedgeRectCallout">
            <a:avLst>
              <a:gd fmla="val -645126" name="adj1"/>
              <a:gd fmla="val 8160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90"/>
          <p:cNvSpPr/>
          <p:nvPr/>
        </p:nvSpPr>
        <p:spPr>
          <a:xfrm>
            <a:off x="826625" y="1099450"/>
            <a:ext cx="3499500" cy="32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90"/>
          <p:cNvSpPr txBox="1"/>
          <p:nvPr/>
        </p:nvSpPr>
        <p:spPr>
          <a:xfrm>
            <a:off x="6289200" y="2149500"/>
            <a:ext cx="2609100" cy="388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계산서를 엑셀로 저장하실수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있습니다.</a:t>
            </a:r>
            <a:endParaRPr sz="1200"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62" name="Google Shape;1662;p90"/>
          <p:cNvSpPr/>
          <p:nvPr/>
        </p:nvSpPr>
        <p:spPr>
          <a:xfrm>
            <a:off x="5943592" y="1510450"/>
            <a:ext cx="287400" cy="274800"/>
          </a:xfrm>
          <a:prstGeom prst="wedgeRectCallout">
            <a:avLst>
              <a:gd fmla="val -114663" name="adj1"/>
              <a:gd fmla="val -12566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ko"/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7" name="Google Shape;166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00" y="625650"/>
            <a:ext cx="5745701" cy="378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750" y="1506100"/>
            <a:ext cx="4724149" cy="3283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9" name="Google Shape;1669;p91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계산서 일괄발행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0" name="Google Shape;1670;p91"/>
          <p:cNvSpPr/>
          <p:nvPr/>
        </p:nvSpPr>
        <p:spPr>
          <a:xfrm>
            <a:off x="-29708" y="1029850"/>
            <a:ext cx="287400" cy="274800"/>
          </a:xfrm>
          <a:prstGeom prst="wedgeRectCallout">
            <a:avLst>
              <a:gd fmla="val 1287155" name="adj1"/>
              <a:gd fmla="val -4631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91"/>
          <p:cNvSpPr txBox="1"/>
          <p:nvPr/>
        </p:nvSpPr>
        <p:spPr>
          <a:xfrm>
            <a:off x="6288800" y="1106275"/>
            <a:ext cx="2609100" cy="46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2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</a:t>
            </a:r>
            <a:r>
              <a:rPr b="1" lang="ko" sz="1200">
                <a:latin typeface="Gulim"/>
                <a:ea typeface="Gulim"/>
                <a:cs typeface="Gulim"/>
                <a:sym typeface="Gulim"/>
              </a:rPr>
              <a:t>조회/발급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을 눌러 해당 페이지로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들어갑니다.</a:t>
            </a:r>
            <a:endParaRPr sz="1200"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72" name="Google Shape;1672;p91"/>
          <p:cNvSpPr txBox="1"/>
          <p:nvPr/>
        </p:nvSpPr>
        <p:spPr>
          <a:xfrm>
            <a:off x="6288800" y="1706575"/>
            <a:ext cx="2609100" cy="64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3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</a:t>
            </a:r>
            <a:r>
              <a:rPr b="1" lang="ko" sz="1200">
                <a:latin typeface="Gulim"/>
                <a:ea typeface="Gulim"/>
                <a:cs typeface="Gulim"/>
                <a:sym typeface="Gulim"/>
              </a:rPr>
              <a:t>거래처및품목관리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로 들어가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</a:t>
            </a:r>
            <a:r>
              <a:rPr b="1" lang="ko" sz="1200">
                <a:latin typeface="Gulim"/>
                <a:ea typeface="Gulim"/>
                <a:cs typeface="Gulim"/>
                <a:sym typeface="Gulim"/>
              </a:rPr>
              <a:t>거래처정보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에서 거래처명부를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엑셀파일로 다운로드 합니다.</a:t>
            </a:r>
            <a:endParaRPr sz="1200"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73" name="Google Shape;1673;p91"/>
          <p:cNvSpPr/>
          <p:nvPr/>
        </p:nvSpPr>
        <p:spPr>
          <a:xfrm>
            <a:off x="-29708" y="1699575"/>
            <a:ext cx="287400" cy="274800"/>
          </a:xfrm>
          <a:prstGeom prst="wedgeRectCallout">
            <a:avLst>
              <a:gd fmla="val 793461" name="adj1"/>
              <a:gd fmla="val -4065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ko"/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4" name="Google Shape;1674;p91"/>
          <p:cNvCxnSpPr/>
          <p:nvPr/>
        </p:nvCxnSpPr>
        <p:spPr>
          <a:xfrm flipH="1" rot="10800000">
            <a:off x="3345700" y="2120200"/>
            <a:ext cx="419100" cy="782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75" name="Google Shape;1675;p91"/>
          <p:cNvSpPr txBox="1"/>
          <p:nvPr/>
        </p:nvSpPr>
        <p:spPr>
          <a:xfrm>
            <a:off x="6288800" y="632575"/>
            <a:ext cx="2609100" cy="34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국세청홈택스를 클릭하세요.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</a:t>
            </a:r>
            <a:endParaRPr sz="1200"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76" name="Google Shape;1676;p91"/>
          <p:cNvSpPr/>
          <p:nvPr/>
        </p:nvSpPr>
        <p:spPr>
          <a:xfrm>
            <a:off x="-29708" y="2844125"/>
            <a:ext cx="287400" cy="274800"/>
          </a:xfrm>
          <a:prstGeom prst="wedgeRectCallout">
            <a:avLst>
              <a:gd fmla="val 972985" name="adj1"/>
              <a:gd fmla="val -1710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ko"/>
              <a:t>3</a:t>
            </a:r>
            <a:endParaRPr b="1"/>
          </a:p>
        </p:txBody>
      </p:sp>
      <p:sp>
        <p:nvSpPr>
          <p:cNvPr id="1677" name="Google Shape;1677;p91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 실적조회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0"/>
          <p:cNvSpPr txBox="1"/>
          <p:nvPr/>
        </p:nvSpPr>
        <p:spPr>
          <a:xfrm>
            <a:off x="6288800" y="625650"/>
            <a:ext cx="2609100" cy="39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거래처를 입력후 엔터를 누르고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목록에서 클릭후 엔터를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26" name="Google Shape;426;p20"/>
          <p:cNvSpPr txBox="1"/>
          <p:nvPr/>
        </p:nvSpPr>
        <p:spPr>
          <a:xfrm>
            <a:off x="6288800" y="1082850"/>
            <a:ext cx="2609100" cy="62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매입버튼을 클릭하거나 거래처를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선택 엔터를 누르면 매입처리로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넘어갑니다.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27" name="Google Shape;427;p20"/>
          <p:cNvSpPr txBox="1"/>
          <p:nvPr/>
        </p:nvSpPr>
        <p:spPr>
          <a:xfrm>
            <a:off x="6288800" y="1801350"/>
            <a:ext cx="2609100" cy="39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품명에 원하는 품목을 입력후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엔터를 눌러 목록을 나오게합니다.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28" name="Google Shape;428;p20"/>
          <p:cNvSpPr txBox="1"/>
          <p:nvPr/>
        </p:nvSpPr>
        <p:spPr>
          <a:xfrm>
            <a:off x="6288800" y="2288250"/>
            <a:ext cx="2609100" cy="39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원하는 상품선택후 수량,단가를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입력후 엔터를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29" name="Google Shape;429;p20"/>
          <p:cNvSpPr txBox="1"/>
          <p:nvPr/>
        </p:nvSpPr>
        <p:spPr>
          <a:xfrm>
            <a:off x="6288800" y="2775150"/>
            <a:ext cx="2609100" cy="39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저장닫기를 눌러 송장에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등록합니다.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30" name="Google Shape;430;p20"/>
          <p:cNvSpPr txBox="1"/>
          <p:nvPr/>
        </p:nvSpPr>
        <p:spPr>
          <a:xfrm>
            <a:off x="6288800" y="3262050"/>
            <a:ext cx="2609100" cy="39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6. 거래수정을 통해 잘못 정한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거래를 바로 수정 가능합니다.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431" name="Google Shape;43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700" y="625650"/>
            <a:ext cx="5801200" cy="416370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0"/>
          <p:cNvSpPr/>
          <p:nvPr/>
        </p:nvSpPr>
        <p:spPr>
          <a:xfrm>
            <a:off x="1138325" y="910650"/>
            <a:ext cx="320700" cy="227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ko"/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311975" y="1441875"/>
            <a:ext cx="7167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1434250"/>
            <a:ext cx="253200" cy="274800"/>
          </a:xfrm>
          <a:prstGeom prst="wedgeRectCallout">
            <a:avLst>
              <a:gd fmla="val 143377" name="adj1"/>
              <a:gd fmla="val 301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0" y="1053250"/>
            <a:ext cx="253200" cy="274800"/>
          </a:xfrm>
          <a:prstGeom prst="wedgeRectCallout">
            <a:avLst>
              <a:gd fmla="val 462846" name="adj1"/>
              <a:gd fmla="val -3131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587" y="2288250"/>
            <a:ext cx="5201125" cy="273825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7" name="Google Shape;437;p20"/>
          <p:cNvSpPr/>
          <p:nvPr/>
        </p:nvSpPr>
        <p:spPr>
          <a:xfrm>
            <a:off x="6054150" y="1434250"/>
            <a:ext cx="219000" cy="274800"/>
          </a:xfrm>
          <a:prstGeom prst="wedgeRectCallout">
            <a:avLst>
              <a:gd fmla="val -1605023" name="adj1"/>
              <a:gd fmla="val 61578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6054150" y="1815250"/>
            <a:ext cx="219000" cy="274800"/>
          </a:xfrm>
          <a:prstGeom prst="wedgeRectCallout">
            <a:avLst>
              <a:gd fmla="val -848162" name="adj1"/>
              <a:gd fmla="val 46780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0" y="2729650"/>
            <a:ext cx="253200" cy="274800"/>
          </a:xfrm>
          <a:prstGeom prst="wedgeRectCallout">
            <a:avLst>
              <a:gd fmla="val 349615" name="adj1"/>
              <a:gd fmla="val 8937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0"/>
          <p:cNvSpPr/>
          <p:nvPr/>
        </p:nvSpPr>
        <p:spPr>
          <a:xfrm>
            <a:off x="6054150" y="748450"/>
            <a:ext cx="219000" cy="274800"/>
          </a:xfrm>
          <a:prstGeom prst="wedgeRectCallout">
            <a:avLst>
              <a:gd fmla="val -1694041" name="adj1"/>
              <a:gd fmla="val 3050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20"/>
          <p:cNvSpPr/>
          <p:nvPr/>
        </p:nvSpPr>
        <p:spPr>
          <a:xfrm>
            <a:off x="2214175" y="910650"/>
            <a:ext cx="354000" cy="227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2" name="Google Shape;442;p20"/>
          <p:cNvCxnSpPr/>
          <p:nvPr/>
        </p:nvCxnSpPr>
        <p:spPr>
          <a:xfrm rot="10800000">
            <a:off x="1408400" y="1087650"/>
            <a:ext cx="437100" cy="1467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3" name="Google Shape;443;p20"/>
          <p:cNvSpPr/>
          <p:nvPr/>
        </p:nvSpPr>
        <p:spPr>
          <a:xfrm>
            <a:off x="1188325" y="3161275"/>
            <a:ext cx="4718100" cy="1016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0"/>
          <p:cNvSpPr/>
          <p:nvPr/>
        </p:nvSpPr>
        <p:spPr>
          <a:xfrm>
            <a:off x="828775" y="3045825"/>
            <a:ext cx="3540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0"/>
          <p:cNvSpPr/>
          <p:nvPr/>
        </p:nvSpPr>
        <p:spPr>
          <a:xfrm>
            <a:off x="3853350" y="3178375"/>
            <a:ext cx="2033400" cy="147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0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 메인 화면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0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매입 (송장등록)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2" name="Google Shape;168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700" y="625650"/>
            <a:ext cx="5801200" cy="416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3" name="Google Shape;1683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0700" y="1926800"/>
            <a:ext cx="3988200" cy="28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4" name="Google Shape;1684;p92"/>
          <p:cNvSpPr txBox="1"/>
          <p:nvPr/>
        </p:nvSpPr>
        <p:spPr>
          <a:xfrm>
            <a:off x="6289200" y="1041166"/>
            <a:ext cx="2609100" cy="38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2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파일열기,한줄삭제,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엑셀,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계산서인쇄,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국세청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685" name="Google Shape;1685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19138" y="3084000"/>
            <a:ext cx="2891324" cy="1813199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86" name="Google Shape;1686;p92"/>
          <p:cNvCxnSpPr/>
          <p:nvPr/>
        </p:nvCxnSpPr>
        <p:spPr>
          <a:xfrm rot="10800000">
            <a:off x="2318400" y="2591650"/>
            <a:ext cx="535500" cy="786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87" name="Google Shape;1687;p92"/>
          <p:cNvSpPr txBox="1"/>
          <p:nvPr/>
        </p:nvSpPr>
        <p:spPr>
          <a:xfrm>
            <a:off x="6289200" y="3605316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6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88" name="Google Shape;1688;p92"/>
          <p:cNvSpPr txBox="1"/>
          <p:nvPr/>
        </p:nvSpPr>
        <p:spPr>
          <a:xfrm>
            <a:off x="6289200" y="1573754"/>
            <a:ext cx="2609100" cy="38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3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파일열기로 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거래처명부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를 여세요.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89" name="Google Shape;1689;p92"/>
          <p:cNvSpPr txBox="1"/>
          <p:nvPr/>
        </p:nvSpPr>
        <p:spPr>
          <a:xfrm>
            <a:off x="6289200" y="2106754"/>
            <a:ext cx="2609100" cy="38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4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사업자코드,발급일자,입력후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발행할 발행금액을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90" name="Google Shape;1690;p92"/>
          <p:cNvSpPr/>
          <p:nvPr/>
        </p:nvSpPr>
        <p:spPr>
          <a:xfrm>
            <a:off x="2132200" y="2434700"/>
            <a:ext cx="287400" cy="125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p92"/>
          <p:cNvSpPr/>
          <p:nvPr/>
        </p:nvSpPr>
        <p:spPr>
          <a:xfrm flipH="1" rot="10800000">
            <a:off x="2457700" y="2370050"/>
            <a:ext cx="2451900" cy="310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p92"/>
          <p:cNvSpPr txBox="1"/>
          <p:nvPr/>
        </p:nvSpPr>
        <p:spPr>
          <a:xfrm>
            <a:off x="6289200" y="2639741"/>
            <a:ext cx="2609100" cy="817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5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조회 결과를 계산서인쇄버튼으로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인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쇄,엑셀저장,국세청을 눌러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홈택스에서 계산서일괄발행을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할 수 있습니다.</a:t>
            </a:r>
            <a:endParaRPr sz="1200"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93" name="Google Shape;1693;p92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계산서 일괄발행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4" name="Google Shape;1694;p92"/>
          <p:cNvSpPr/>
          <p:nvPr/>
        </p:nvSpPr>
        <p:spPr>
          <a:xfrm>
            <a:off x="-8" y="2007225"/>
            <a:ext cx="287400" cy="274800"/>
          </a:xfrm>
          <a:prstGeom prst="wedgeRectCallout">
            <a:avLst>
              <a:gd fmla="val 704578" name="adj1"/>
              <a:gd fmla="val 16422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ko"/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92"/>
          <p:cNvSpPr/>
          <p:nvPr/>
        </p:nvSpPr>
        <p:spPr>
          <a:xfrm>
            <a:off x="6001792" y="2120050"/>
            <a:ext cx="287400" cy="274800"/>
          </a:xfrm>
          <a:prstGeom prst="wedgeRectCallout">
            <a:avLst>
              <a:gd fmla="val -508531" name="adj1"/>
              <a:gd fmla="val 7623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ko"/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92"/>
          <p:cNvSpPr/>
          <p:nvPr/>
        </p:nvSpPr>
        <p:spPr>
          <a:xfrm>
            <a:off x="6001792" y="1213150"/>
            <a:ext cx="287400" cy="274800"/>
          </a:xfrm>
          <a:prstGeom prst="wedgeRectCallout">
            <a:avLst>
              <a:gd fmla="val -617934" name="adj1"/>
              <a:gd fmla="val -2500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ko"/>
              <a:t>1</a:t>
            </a:r>
            <a:endParaRPr b="1"/>
          </a:p>
        </p:txBody>
      </p:sp>
      <p:sp>
        <p:nvSpPr>
          <p:cNvPr id="1697" name="Google Shape;1697;p92"/>
          <p:cNvSpPr txBox="1"/>
          <p:nvPr/>
        </p:nvSpPr>
        <p:spPr>
          <a:xfrm>
            <a:off x="6289200" y="631316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1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계산서일괄발급을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698" name="Google Shape;1698;p92"/>
          <p:cNvSpPr/>
          <p:nvPr/>
        </p:nvSpPr>
        <p:spPr>
          <a:xfrm>
            <a:off x="-8" y="2570100"/>
            <a:ext cx="287400" cy="274800"/>
          </a:xfrm>
          <a:prstGeom prst="wedgeRectCallout">
            <a:avLst>
              <a:gd fmla="val 735432" name="adj1"/>
              <a:gd fmla="val 4741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92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 실적조회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93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계산서 일괄발행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05" name="Google Shape;1705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700" y="625650"/>
            <a:ext cx="5801200" cy="41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Google Shape;1706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671" y="2519927"/>
            <a:ext cx="4824536" cy="2343459"/>
          </a:xfrm>
          <a:prstGeom prst="rect">
            <a:avLst/>
          </a:prstGeom>
          <a:noFill/>
          <a:ln cap="flat" cmpd="sng" w="15875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707" name="Google Shape;1707;p93"/>
          <p:cNvSpPr txBox="1"/>
          <p:nvPr/>
        </p:nvSpPr>
        <p:spPr>
          <a:xfrm>
            <a:off x="6288800" y="625650"/>
            <a:ext cx="2609100" cy="46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</a:t>
            </a:r>
            <a:r>
              <a:rPr b="1" lang="ko" sz="1200">
                <a:latin typeface="Gulim"/>
                <a:ea typeface="Gulim"/>
                <a:cs typeface="Gulim"/>
                <a:sym typeface="Gulim"/>
              </a:rPr>
              <a:t>조회/발급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을 눌러 해당 페이지로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들어갑니다.</a:t>
            </a:r>
            <a:endParaRPr sz="1200"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708" name="Google Shape;1708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23600" y="2346025"/>
            <a:ext cx="2335300" cy="13211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9" name="Google Shape;1709;p93"/>
          <p:cNvSpPr/>
          <p:nvPr/>
        </p:nvSpPr>
        <p:spPr>
          <a:xfrm>
            <a:off x="-8" y="900850"/>
            <a:ext cx="287400" cy="274800"/>
          </a:xfrm>
          <a:prstGeom prst="wedgeRectCallout">
            <a:avLst>
              <a:gd fmla="val 642696" name="adj1"/>
              <a:gd fmla="val -41175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0" name="Google Shape;1710;p93"/>
          <p:cNvSpPr/>
          <p:nvPr/>
        </p:nvSpPr>
        <p:spPr>
          <a:xfrm>
            <a:off x="1941675" y="803125"/>
            <a:ext cx="434400" cy="128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p93"/>
          <p:cNvSpPr/>
          <p:nvPr/>
        </p:nvSpPr>
        <p:spPr>
          <a:xfrm>
            <a:off x="3352200" y="1540175"/>
            <a:ext cx="434400" cy="128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Google Shape;1712;p93"/>
          <p:cNvSpPr txBox="1"/>
          <p:nvPr/>
        </p:nvSpPr>
        <p:spPr>
          <a:xfrm>
            <a:off x="6288800" y="1175650"/>
            <a:ext cx="2609100" cy="46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2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</a:t>
            </a:r>
            <a:r>
              <a:rPr b="1" lang="ko" sz="1200">
                <a:latin typeface="Gulim"/>
                <a:ea typeface="Gulim"/>
                <a:cs typeface="Gulim"/>
                <a:sym typeface="Gulim"/>
              </a:rPr>
              <a:t>발급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을 누르고 </a:t>
            </a:r>
            <a:r>
              <a:rPr b="1" lang="ko" sz="1200">
                <a:latin typeface="Gulim"/>
                <a:ea typeface="Gulim"/>
                <a:cs typeface="Gulim"/>
                <a:sym typeface="Gulim"/>
              </a:rPr>
              <a:t>일괄발급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을 누르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세요.</a:t>
            </a:r>
            <a:endParaRPr sz="1200"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13" name="Google Shape;1713;p93"/>
          <p:cNvSpPr txBox="1"/>
          <p:nvPr/>
        </p:nvSpPr>
        <p:spPr>
          <a:xfrm>
            <a:off x="6288800" y="1725650"/>
            <a:ext cx="2609100" cy="568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3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</a:t>
            </a:r>
            <a:r>
              <a:rPr b="1" lang="ko" sz="1200">
                <a:latin typeface="Gulim"/>
                <a:ea typeface="Gulim"/>
                <a:cs typeface="Gulim"/>
                <a:sym typeface="Gulim"/>
              </a:rPr>
              <a:t>찾아보기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를 눌러 저장한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엑셀파일을 열고 </a:t>
            </a:r>
            <a:r>
              <a:rPr b="1" lang="ko" sz="1200">
                <a:latin typeface="Gulim"/>
                <a:ea typeface="Gulim"/>
                <a:cs typeface="Gulim"/>
                <a:sym typeface="Gulim"/>
              </a:rPr>
              <a:t>파일 변환하기</a:t>
            </a:r>
            <a:endParaRPr b="1"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버튼을누르세요.</a:t>
            </a:r>
            <a:endParaRPr sz="1200">
              <a:latin typeface="Gulim"/>
              <a:ea typeface="Gulim"/>
              <a:cs typeface="Gulim"/>
              <a:sym typeface="Gulim"/>
            </a:endParaRPr>
          </a:p>
        </p:txBody>
      </p:sp>
      <p:cxnSp>
        <p:nvCxnSpPr>
          <p:cNvPr id="1714" name="Google Shape;1714;p93"/>
          <p:cNvCxnSpPr>
            <a:stCxn id="1715" idx="0"/>
          </p:cNvCxnSpPr>
          <p:nvPr/>
        </p:nvCxnSpPr>
        <p:spPr>
          <a:xfrm flipH="1" rot="10800000">
            <a:off x="3513625" y="3143200"/>
            <a:ext cx="466200" cy="571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716" name="Google Shape;1716;p93"/>
          <p:cNvSpPr txBox="1"/>
          <p:nvPr/>
        </p:nvSpPr>
        <p:spPr>
          <a:xfrm>
            <a:off x="6288800" y="2374650"/>
            <a:ext cx="2609100" cy="46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4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. </a:t>
            </a:r>
            <a:r>
              <a:rPr b="1" lang="ko" sz="1200">
                <a:latin typeface="Gulim"/>
                <a:ea typeface="Gulim"/>
                <a:cs typeface="Gulim"/>
                <a:sym typeface="Gulim"/>
              </a:rPr>
              <a:t>일괄발급하기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를 눌러 인증절차를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완료하세요.</a:t>
            </a:r>
            <a:endParaRPr sz="1200"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17" name="Google Shape;1717;p93"/>
          <p:cNvSpPr/>
          <p:nvPr/>
        </p:nvSpPr>
        <p:spPr>
          <a:xfrm>
            <a:off x="-8" y="1358050"/>
            <a:ext cx="287400" cy="274800"/>
          </a:xfrm>
          <a:prstGeom prst="wedgeRectCallout">
            <a:avLst>
              <a:gd fmla="val 799951" name="adj1"/>
              <a:gd fmla="val 77757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ko"/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8" name="Google Shape;1718;p93"/>
          <p:cNvCxnSpPr/>
          <p:nvPr/>
        </p:nvCxnSpPr>
        <p:spPr>
          <a:xfrm flipH="1" rot="10800000">
            <a:off x="2806325" y="1592350"/>
            <a:ext cx="610800" cy="132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719" name="Google Shape;1719;p93"/>
          <p:cNvSpPr/>
          <p:nvPr/>
        </p:nvSpPr>
        <p:spPr>
          <a:xfrm>
            <a:off x="-8" y="3415450"/>
            <a:ext cx="287400" cy="274800"/>
          </a:xfrm>
          <a:prstGeom prst="wedgeRectCallout">
            <a:avLst>
              <a:gd fmla="val 1049611" name="adj1"/>
              <a:gd fmla="val 85972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ko"/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93"/>
          <p:cNvSpPr/>
          <p:nvPr/>
        </p:nvSpPr>
        <p:spPr>
          <a:xfrm>
            <a:off x="3103825" y="3715000"/>
            <a:ext cx="819600" cy="132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0" name="Google Shape;1720;p93"/>
          <p:cNvSpPr/>
          <p:nvPr/>
        </p:nvSpPr>
        <p:spPr>
          <a:xfrm>
            <a:off x="-8" y="3791200"/>
            <a:ext cx="287400" cy="274800"/>
          </a:xfrm>
          <a:prstGeom prst="wedgeRectCallout">
            <a:avLst>
              <a:gd fmla="val 1038390" name="adj1"/>
              <a:gd fmla="val 46052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ko"/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93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 실적조회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6" name="Google Shape;172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7" name="Google Shape;1727;p94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 실적조회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8" name="Google Shape;1728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725" y="1873800"/>
            <a:ext cx="3559401" cy="27094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29" name="Google Shape;1729;p94"/>
          <p:cNvCxnSpPr/>
          <p:nvPr/>
        </p:nvCxnSpPr>
        <p:spPr>
          <a:xfrm rot="10800000">
            <a:off x="633550" y="1487925"/>
            <a:ext cx="661500" cy="789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30" name="Google Shape;1730;p94"/>
          <p:cNvSpPr txBox="1"/>
          <p:nvPr/>
        </p:nvSpPr>
        <p:spPr>
          <a:xfrm>
            <a:off x="6289200" y="6255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내역인쇄,엑셀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31" name="Google Shape;1731;p94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월별 매출거래실적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2" name="Google Shape;1732;p94"/>
          <p:cNvSpPr/>
          <p:nvPr/>
        </p:nvSpPr>
        <p:spPr>
          <a:xfrm>
            <a:off x="-8" y="977050"/>
            <a:ext cx="287400" cy="274800"/>
          </a:xfrm>
          <a:prstGeom prst="wedgeRectCallout">
            <a:avLst>
              <a:gd fmla="val 100142" name="adj1"/>
              <a:gd fmla="val 6934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94"/>
          <p:cNvSpPr/>
          <p:nvPr/>
        </p:nvSpPr>
        <p:spPr>
          <a:xfrm>
            <a:off x="5943592" y="748450"/>
            <a:ext cx="287400" cy="274800"/>
          </a:xfrm>
          <a:prstGeom prst="wedgeRectCallout">
            <a:avLst>
              <a:gd fmla="val -932400" name="adj1"/>
              <a:gd fmla="val 4864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94"/>
          <p:cNvSpPr txBox="1"/>
          <p:nvPr/>
        </p:nvSpPr>
        <p:spPr>
          <a:xfrm>
            <a:off x="6289200" y="1006500"/>
            <a:ext cx="2609100" cy="380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기준년도,거래처명 입력후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35" name="Google Shape;1735;p94"/>
          <p:cNvSpPr/>
          <p:nvPr/>
        </p:nvSpPr>
        <p:spPr>
          <a:xfrm>
            <a:off x="854200" y="845000"/>
            <a:ext cx="2562600" cy="406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94"/>
          <p:cNvSpPr txBox="1"/>
          <p:nvPr/>
        </p:nvSpPr>
        <p:spPr>
          <a:xfrm>
            <a:off x="6289200" y="14931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37" name="Google Shape;1737;p94"/>
          <p:cNvSpPr/>
          <p:nvPr/>
        </p:nvSpPr>
        <p:spPr>
          <a:xfrm>
            <a:off x="358200" y="1267500"/>
            <a:ext cx="404100" cy="606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" name="Google Shape;1742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3" name="Google Shape;1743;p95"/>
          <p:cNvSpPr txBox="1"/>
          <p:nvPr/>
        </p:nvSpPr>
        <p:spPr>
          <a:xfrm>
            <a:off x="6289200" y="623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매입아니면매출인지 정합니다.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44" name="Google Shape;1744;p95"/>
          <p:cNvSpPr txBox="1"/>
          <p:nvPr/>
        </p:nvSpPr>
        <p:spPr>
          <a:xfrm>
            <a:off x="6289200" y="1004875"/>
            <a:ext cx="2609100" cy="391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거래일자,상호 입력후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45" name="Google Shape;1745;p95"/>
          <p:cNvSpPr txBox="1"/>
          <p:nvPr/>
        </p:nvSpPr>
        <p:spPr>
          <a:xfrm>
            <a:off x="6289200" y="15022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46" name="Google Shape;1746;p95"/>
          <p:cNvSpPr/>
          <p:nvPr/>
        </p:nvSpPr>
        <p:spPr>
          <a:xfrm>
            <a:off x="-8" y="977050"/>
            <a:ext cx="287400" cy="274800"/>
          </a:xfrm>
          <a:prstGeom prst="wedgeRectCallout">
            <a:avLst>
              <a:gd fmla="val 240826" name="adj1"/>
              <a:gd fmla="val -446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95"/>
          <p:cNvSpPr/>
          <p:nvPr/>
        </p:nvSpPr>
        <p:spPr>
          <a:xfrm>
            <a:off x="762350" y="854200"/>
            <a:ext cx="3675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Google Shape;1748;p95"/>
          <p:cNvSpPr/>
          <p:nvPr/>
        </p:nvSpPr>
        <p:spPr>
          <a:xfrm>
            <a:off x="1533875" y="835825"/>
            <a:ext cx="1840800" cy="330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Google Shape;1749;p95"/>
          <p:cNvSpPr/>
          <p:nvPr/>
        </p:nvSpPr>
        <p:spPr>
          <a:xfrm>
            <a:off x="5943592" y="900850"/>
            <a:ext cx="287400" cy="274800"/>
          </a:xfrm>
          <a:prstGeom prst="wedgeRectCallout">
            <a:avLst>
              <a:gd fmla="val -967560" name="adj1"/>
              <a:gd fmla="val -1016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95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 실적조회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Google Shape;1751;p95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삭제 거래조회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Google Shape;1756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7" name="Google Shape;1757;p96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손익 계산서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8" name="Google Shape;1758;p96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 실적조회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96"/>
          <p:cNvSpPr/>
          <p:nvPr/>
        </p:nvSpPr>
        <p:spPr>
          <a:xfrm>
            <a:off x="-8" y="977050"/>
            <a:ext cx="287400" cy="274800"/>
          </a:xfrm>
          <a:prstGeom prst="wedgeRectCallout">
            <a:avLst>
              <a:gd fmla="val 138555" name="adj1"/>
              <a:gd fmla="val 6906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96"/>
          <p:cNvSpPr/>
          <p:nvPr/>
        </p:nvSpPr>
        <p:spPr>
          <a:xfrm>
            <a:off x="413325" y="1102175"/>
            <a:ext cx="578700" cy="487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96"/>
          <p:cNvSpPr txBox="1"/>
          <p:nvPr/>
        </p:nvSpPr>
        <p:spPr>
          <a:xfrm>
            <a:off x="6289200" y="623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엑셀출력,기간별 계정조회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62" name="Google Shape;1762;p96"/>
          <p:cNvSpPr txBox="1"/>
          <p:nvPr/>
        </p:nvSpPr>
        <p:spPr>
          <a:xfrm>
            <a:off x="6289200" y="1004875"/>
            <a:ext cx="2609100" cy="41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기준년월,회계기간 입력후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조회버튼을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63" name="Google Shape;1763;p96"/>
          <p:cNvSpPr/>
          <p:nvPr/>
        </p:nvSpPr>
        <p:spPr>
          <a:xfrm>
            <a:off x="5943592" y="824650"/>
            <a:ext cx="287400" cy="274800"/>
          </a:xfrm>
          <a:prstGeom prst="wedgeRectCallout">
            <a:avLst>
              <a:gd fmla="val -794978" name="adj1"/>
              <a:gd fmla="val -248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4" name="Google Shape;1764;p96"/>
          <p:cNvSpPr/>
          <p:nvPr/>
        </p:nvSpPr>
        <p:spPr>
          <a:xfrm>
            <a:off x="1108575" y="758075"/>
            <a:ext cx="2724000" cy="32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96"/>
          <p:cNvSpPr txBox="1"/>
          <p:nvPr/>
        </p:nvSpPr>
        <p:spPr>
          <a:xfrm>
            <a:off x="6289200" y="15220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9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0" name="Google Shape;1770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794700" cy="41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97"/>
          <p:cNvSpPr txBox="1"/>
          <p:nvPr/>
        </p:nvSpPr>
        <p:spPr>
          <a:xfrm>
            <a:off x="6289200" y="616641"/>
            <a:ext cx="2609100" cy="442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(주)텔로스소프트 홈페이지입니다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 </a:t>
            </a:r>
            <a:r>
              <a:rPr b="0" i="0" lang="ko" sz="1200" u="sng" cap="none" strike="noStrike">
                <a:solidFill>
                  <a:schemeClr val="hlink"/>
                </a:solidFill>
                <a:latin typeface="Gulim"/>
                <a:ea typeface="Gulim"/>
                <a:cs typeface="Gulim"/>
                <a:sym typeface="Gulim"/>
                <a:hlinkClick r:id="rId4"/>
              </a:rPr>
              <a:t>www.as72.kr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72" name="Google Shape;1772;p97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3" name="Google Shape;1773;p97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(주)텔로스소프트 홈페이지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74" name="Google Shape;1774;p97"/>
          <p:cNvSpPr txBox="1"/>
          <p:nvPr/>
        </p:nvSpPr>
        <p:spPr>
          <a:xfrm>
            <a:off x="6289200" y="1157275"/>
            <a:ext cx="2609100" cy="602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궁금하신점은 </a:t>
            </a:r>
            <a:r>
              <a:rPr b="0" i="0" lang="ko" sz="1200" u="sng" cap="none" strike="noStrike">
                <a:solidFill>
                  <a:schemeClr val="hlink"/>
                </a:solidFill>
                <a:latin typeface="Gulim"/>
                <a:ea typeface="Gulim"/>
                <a:cs typeface="Gulim"/>
                <a:sym typeface="Gulim"/>
                <a:hlinkClick r:id="rId5"/>
              </a:rPr>
              <a:t>itelos@daum.net</a:t>
            </a:r>
            <a:endParaRPr b="0" i="0" sz="1200" u="none" cap="none" strike="noStrike">
              <a:solidFill>
                <a:schemeClr val="hlink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 전화번호 02-3296-2100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문자주세요.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8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9" name="Google Shape;1779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813075" cy="4362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80" name="Google Shape;1780;p98"/>
          <p:cNvSpPr txBox="1"/>
          <p:nvPr/>
        </p:nvSpPr>
        <p:spPr>
          <a:xfrm>
            <a:off x="6289200" y="623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 은행 바로가기 기능입니다.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81" name="Google Shape;1781;p98"/>
          <p:cNvSpPr txBox="1"/>
          <p:nvPr/>
        </p:nvSpPr>
        <p:spPr>
          <a:xfrm>
            <a:off x="6289200" y="1004875"/>
            <a:ext cx="2609100" cy="4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저장되어있는 은행을 선택후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이동버튼을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82" name="Google Shape;1782;p98"/>
          <p:cNvSpPr txBox="1"/>
          <p:nvPr/>
        </p:nvSpPr>
        <p:spPr>
          <a:xfrm>
            <a:off x="6289200" y="15205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원하는 메모를 저장합니다.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83" name="Google Shape;1783;p98"/>
          <p:cNvSpPr/>
          <p:nvPr/>
        </p:nvSpPr>
        <p:spPr>
          <a:xfrm>
            <a:off x="2186000" y="799075"/>
            <a:ext cx="3519900" cy="293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4" name="Google Shape;1784;p98"/>
          <p:cNvSpPr/>
          <p:nvPr/>
        </p:nvSpPr>
        <p:spPr>
          <a:xfrm>
            <a:off x="826625" y="799150"/>
            <a:ext cx="1341000" cy="293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5" name="Google Shape;1785;p98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259997" name="adj1"/>
              <a:gd fmla="val -13345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6" name="Google Shape;1786;p98"/>
          <p:cNvSpPr/>
          <p:nvPr/>
        </p:nvSpPr>
        <p:spPr>
          <a:xfrm>
            <a:off x="-8" y="1510450"/>
            <a:ext cx="287400" cy="274800"/>
          </a:xfrm>
          <a:prstGeom prst="wedgeRectCallout">
            <a:avLst>
              <a:gd fmla="val 761746" name="adj1"/>
              <a:gd fmla="val -21862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7" name="Google Shape;1787;p98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98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은행 정보조회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9" name="Google Shape;1789;p98"/>
          <p:cNvSpPr txBox="1"/>
          <p:nvPr/>
        </p:nvSpPr>
        <p:spPr>
          <a:xfrm>
            <a:off x="6289200" y="19015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4" name="Google Shape;1794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23875"/>
            <a:ext cx="5623200" cy="422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5" name="Google Shape;1795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9925" y="2292200"/>
            <a:ext cx="3714675" cy="230205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96" name="Google Shape;1796;p99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99"/>
          <p:cNvSpPr txBox="1"/>
          <p:nvPr/>
        </p:nvSpPr>
        <p:spPr>
          <a:xfrm>
            <a:off x="6289200" y="623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 프로그램 업데이트 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798" name="Google Shape;1798;p99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자동 업그레이드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9" name="Google Shape;1799;p99"/>
          <p:cNvSpPr txBox="1"/>
          <p:nvPr/>
        </p:nvSpPr>
        <p:spPr>
          <a:xfrm>
            <a:off x="6289200" y="1004875"/>
            <a:ext cx="2609100" cy="4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업데이트되고 프로그램이 다시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시작 됩니다.다시 로그인하세요.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00" name="Google Shape;1800;p99"/>
          <p:cNvSpPr/>
          <p:nvPr/>
        </p:nvSpPr>
        <p:spPr>
          <a:xfrm>
            <a:off x="1872900" y="1004875"/>
            <a:ext cx="1313700" cy="12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01" name="Google Shape;1801;p99"/>
          <p:cNvCxnSpPr/>
          <p:nvPr/>
        </p:nvCxnSpPr>
        <p:spPr>
          <a:xfrm rot="10800000">
            <a:off x="2739700" y="1099575"/>
            <a:ext cx="894300" cy="1434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02" name="Google Shape;1802;p99"/>
          <p:cNvSpPr/>
          <p:nvPr/>
        </p:nvSpPr>
        <p:spPr>
          <a:xfrm>
            <a:off x="5943592" y="824650"/>
            <a:ext cx="287400" cy="274800"/>
          </a:xfrm>
          <a:prstGeom prst="wedgeRectCallout">
            <a:avLst>
              <a:gd fmla="val -749484" name="adj1"/>
              <a:gd fmla="val 52383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7" name="Google Shape;180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23875"/>
            <a:ext cx="5623200" cy="422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4450" y="2126150"/>
            <a:ext cx="3908674" cy="2802576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09" name="Google Shape;1809;p100"/>
          <p:cNvSpPr txBox="1"/>
          <p:nvPr/>
        </p:nvSpPr>
        <p:spPr>
          <a:xfrm>
            <a:off x="6289200" y="623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프로그램 공지사항입니다.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10" name="Google Shape;1810;p100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100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공지사항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2" name="Google Shape;1812;p100"/>
          <p:cNvSpPr txBox="1"/>
          <p:nvPr/>
        </p:nvSpPr>
        <p:spPr>
          <a:xfrm>
            <a:off x="6289200" y="1004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완료후 닫기를 누릅니다.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13" name="Google Shape;1813;p100"/>
          <p:cNvSpPr/>
          <p:nvPr/>
        </p:nvSpPr>
        <p:spPr>
          <a:xfrm>
            <a:off x="1882225" y="1127475"/>
            <a:ext cx="1276500" cy="93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14" name="Google Shape;1814;p100"/>
          <p:cNvCxnSpPr/>
          <p:nvPr/>
        </p:nvCxnSpPr>
        <p:spPr>
          <a:xfrm rot="10800000">
            <a:off x="2785925" y="1192750"/>
            <a:ext cx="708300" cy="1276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15" name="Google Shape;1815;p100"/>
          <p:cNvSpPr/>
          <p:nvPr/>
        </p:nvSpPr>
        <p:spPr>
          <a:xfrm>
            <a:off x="5943592" y="810182"/>
            <a:ext cx="287400" cy="274800"/>
          </a:xfrm>
          <a:prstGeom prst="wedgeRectCallout">
            <a:avLst>
              <a:gd fmla="val -571840" name="adj1"/>
              <a:gd fmla="val 49631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101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1" name="Google Shape;1821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2" name="Google Shape;1822;p101"/>
          <p:cNvSpPr txBox="1"/>
          <p:nvPr/>
        </p:nvSpPr>
        <p:spPr>
          <a:xfrm>
            <a:off x="6289200" y="623875"/>
            <a:ext cx="2609100" cy="38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기간,거래처명또는품명 입력후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검색버튼을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23" name="Google Shape;1823;p101"/>
          <p:cNvSpPr txBox="1"/>
          <p:nvPr/>
        </p:nvSpPr>
        <p:spPr>
          <a:xfrm>
            <a:off x="6289200" y="114542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확인후 매입처리를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24" name="Google Shape;1824;p101"/>
          <p:cNvSpPr txBox="1"/>
          <p:nvPr/>
        </p:nvSpPr>
        <p:spPr>
          <a:xfrm>
            <a:off x="6289200" y="15607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25" name="Google Shape;1825;p101"/>
          <p:cNvSpPr/>
          <p:nvPr/>
        </p:nvSpPr>
        <p:spPr>
          <a:xfrm>
            <a:off x="826625" y="824650"/>
            <a:ext cx="3297300" cy="525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101"/>
          <p:cNvSpPr/>
          <p:nvPr/>
        </p:nvSpPr>
        <p:spPr>
          <a:xfrm>
            <a:off x="366800" y="1230775"/>
            <a:ext cx="407700" cy="381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101"/>
          <p:cNvSpPr/>
          <p:nvPr/>
        </p:nvSpPr>
        <p:spPr>
          <a:xfrm>
            <a:off x="-8" y="824650"/>
            <a:ext cx="287400" cy="274800"/>
          </a:xfrm>
          <a:prstGeom prst="wedgeRectCallout">
            <a:avLst>
              <a:gd fmla="val 244018" name="adj1"/>
              <a:gd fmla="val -1250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101"/>
          <p:cNvSpPr/>
          <p:nvPr/>
        </p:nvSpPr>
        <p:spPr>
          <a:xfrm>
            <a:off x="-8" y="1739050"/>
            <a:ext cx="287400" cy="274800"/>
          </a:xfrm>
          <a:prstGeom prst="wedgeRectCallout">
            <a:avLst>
              <a:gd fmla="val 103404" name="adj1"/>
              <a:gd fmla="val -11129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101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101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[매입] 데이터 일괄입력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950" y="615600"/>
            <a:ext cx="5801200" cy="417374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1"/>
          <p:cNvSpPr/>
          <p:nvPr/>
        </p:nvSpPr>
        <p:spPr>
          <a:xfrm>
            <a:off x="2614475" y="919075"/>
            <a:ext cx="319500" cy="225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21"/>
          <p:cNvSpPr/>
          <p:nvPr/>
        </p:nvSpPr>
        <p:spPr>
          <a:xfrm>
            <a:off x="0" y="1205650"/>
            <a:ext cx="253200" cy="274800"/>
          </a:xfrm>
          <a:prstGeom prst="wedgeRectCallout">
            <a:avLst>
              <a:gd fmla="val 1015709" name="adj1"/>
              <a:gd fmla="val -103967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0500" y="2588400"/>
            <a:ext cx="4307025" cy="220095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56" name="Google Shape;456;p21"/>
          <p:cNvCxnSpPr/>
          <p:nvPr/>
        </p:nvCxnSpPr>
        <p:spPr>
          <a:xfrm rot="10800000">
            <a:off x="2838525" y="1022175"/>
            <a:ext cx="342000" cy="2006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57" name="Google Shape;457;p21"/>
          <p:cNvSpPr txBox="1"/>
          <p:nvPr/>
        </p:nvSpPr>
        <p:spPr>
          <a:xfrm>
            <a:off x="6288800" y="625650"/>
            <a:ext cx="2609100" cy="76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송장에 등록된 내역을 계산처리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할 때에는 계산할 거래를 클릭후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엔터를 누르거나 계산버튼을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58" name="Google Shape;458;p21"/>
          <p:cNvSpPr txBox="1"/>
          <p:nvPr/>
        </p:nvSpPr>
        <p:spPr>
          <a:xfrm>
            <a:off x="6288800" y="1540050"/>
            <a:ext cx="2609100" cy="633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결제방법의 금액을 입력후 엔터를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누르거나 처리를 눌러 매입처리를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합니다.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459" name="Google Shape;459;p21"/>
          <p:cNvSpPr/>
          <p:nvPr/>
        </p:nvSpPr>
        <p:spPr>
          <a:xfrm>
            <a:off x="6054150" y="3644050"/>
            <a:ext cx="219000" cy="274800"/>
          </a:xfrm>
          <a:prstGeom prst="wedgeRectCallout">
            <a:avLst>
              <a:gd fmla="val -666918" name="adj1"/>
              <a:gd fmla="val 7374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1"/>
          <p:cNvSpPr/>
          <p:nvPr/>
        </p:nvSpPr>
        <p:spPr>
          <a:xfrm>
            <a:off x="2378250" y="2956225"/>
            <a:ext cx="2713800" cy="1256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1"/>
          <p:cNvSpPr txBox="1"/>
          <p:nvPr/>
        </p:nvSpPr>
        <p:spPr>
          <a:xfrm>
            <a:off x="122400" y="129450"/>
            <a:ext cx="196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 메인 화면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21"/>
          <p:cNvSpPr txBox="1"/>
          <p:nvPr/>
        </p:nvSpPr>
        <p:spPr>
          <a:xfrm>
            <a:off x="2378250" y="123175"/>
            <a:ext cx="219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매입 (거래 계산)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4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5" name="Google Shape;1835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50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6" name="Google Shape;1836;p102"/>
          <p:cNvSpPr/>
          <p:nvPr/>
        </p:nvSpPr>
        <p:spPr>
          <a:xfrm>
            <a:off x="376575" y="1221575"/>
            <a:ext cx="404100" cy="37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102"/>
          <p:cNvSpPr/>
          <p:nvPr/>
        </p:nvSpPr>
        <p:spPr>
          <a:xfrm>
            <a:off x="780675" y="918475"/>
            <a:ext cx="3514800" cy="450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102"/>
          <p:cNvSpPr/>
          <p:nvPr/>
        </p:nvSpPr>
        <p:spPr>
          <a:xfrm>
            <a:off x="5943592" y="672250"/>
            <a:ext cx="287400" cy="274800"/>
          </a:xfrm>
          <a:prstGeom prst="wedgeRectCallout">
            <a:avLst>
              <a:gd fmla="val -878077" name="adj1"/>
              <a:gd fmla="val 6633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102"/>
          <p:cNvSpPr/>
          <p:nvPr/>
        </p:nvSpPr>
        <p:spPr>
          <a:xfrm>
            <a:off x="5943592" y="1205650"/>
            <a:ext cx="287400" cy="274800"/>
          </a:xfrm>
          <a:prstGeom prst="wedgeRectCallout">
            <a:avLst>
              <a:gd fmla="val -612819" name="adj1"/>
              <a:gd fmla="val -3751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102"/>
          <p:cNvSpPr txBox="1"/>
          <p:nvPr/>
        </p:nvSpPr>
        <p:spPr>
          <a:xfrm>
            <a:off x="6289200" y="623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입금,출금은 선택하세요.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41" name="Google Shape;1841;p102"/>
          <p:cNvSpPr/>
          <p:nvPr/>
        </p:nvSpPr>
        <p:spPr>
          <a:xfrm>
            <a:off x="2592125" y="947050"/>
            <a:ext cx="933000" cy="149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2" name="Google Shape;1842;p102"/>
          <p:cNvSpPr txBox="1"/>
          <p:nvPr/>
        </p:nvSpPr>
        <p:spPr>
          <a:xfrm>
            <a:off x="6289200" y="1004875"/>
            <a:ext cx="2609100" cy="376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기간,거래처명입력후 검색버튼을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43" name="Google Shape;1843;p102"/>
          <p:cNvSpPr txBox="1"/>
          <p:nvPr/>
        </p:nvSpPr>
        <p:spPr>
          <a:xfrm>
            <a:off x="6289200" y="19702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44" name="Google Shape;1844;p102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p102"/>
          <p:cNvSpPr/>
          <p:nvPr/>
        </p:nvSpPr>
        <p:spPr>
          <a:xfrm>
            <a:off x="-8" y="1358050"/>
            <a:ext cx="287400" cy="274800"/>
          </a:xfrm>
          <a:prstGeom prst="wedgeRectCallout">
            <a:avLst>
              <a:gd fmla="val 144949" name="adj1"/>
              <a:gd fmla="val 1398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Google Shape;1846;p102"/>
          <p:cNvSpPr txBox="1"/>
          <p:nvPr/>
        </p:nvSpPr>
        <p:spPr>
          <a:xfrm>
            <a:off x="6289200" y="1487575"/>
            <a:ext cx="2609100" cy="376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입출금처리할 내용을 확인후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입출금처리버튼을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47" name="Google Shape;1847;p102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[거래처] 입출금 일괄입력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2" name="Google Shape;1852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23875"/>
            <a:ext cx="5623200" cy="422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3" name="Google Shape;1853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7775" y="1705175"/>
            <a:ext cx="3030650" cy="276745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54" name="Google Shape;1854;p103"/>
          <p:cNvSpPr txBox="1"/>
          <p:nvPr/>
        </p:nvSpPr>
        <p:spPr>
          <a:xfrm>
            <a:off x="6289200" y="623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원격지원 AS시스템입니다.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55" name="Google Shape;1855;p103"/>
          <p:cNvSpPr txBox="1"/>
          <p:nvPr/>
        </p:nvSpPr>
        <p:spPr>
          <a:xfrm>
            <a:off x="6289200" y="1004875"/>
            <a:ext cx="2609100" cy="602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문제가 생겨 확인이 필요하실 때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 </a:t>
            </a:r>
            <a:r>
              <a:rPr b="0" i="0" lang="ko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02-3296-2100 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으로 연락주시고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귀하의 ID를 알려주세요.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56" name="Google Shape;1856;p103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7" name="Google Shape;1857;p103"/>
          <p:cNvCxnSpPr/>
          <p:nvPr/>
        </p:nvCxnSpPr>
        <p:spPr>
          <a:xfrm rot="10800000">
            <a:off x="2655625" y="1472300"/>
            <a:ext cx="1099500" cy="661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858" name="Google Shape;1858;p103"/>
          <p:cNvSpPr/>
          <p:nvPr/>
        </p:nvSpPr>
        <p:spPr>
          <a:xfrm>
            <a:off x="1882225" y="1379050"/>
            <a:ext cx="1407000" cy="11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103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AS원격 지원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4" name="Google Shape;1864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5" name="Google Shape;1865;p104"/>
          <p:cNvSpPr txBox="1"/>
          <p:nvPr/>
        </p:nvSpPr>
        <p:spPr>
          <a:xfrm>
            <a:off x="6289200" y="1004875"/>
            <a:ext cx="2609100" cy="39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파일열기로 저장된 엑셀확장자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파일을 여세요.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866" name="Google Shape;1866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6525" y="2247725"/>
            <a:ext cx="4115549" cy="25809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867" name="Google Shape;1867;p104"/>
          <p:cNvCxnSpPr/>
          <p:nvPr/>
        </p:nvCxnSpPr>
        <p:spPr>
          <a:xfrm rot="10800000">
            <a:off x="587875" y="1395975"/>
            <a:ext cx="762300" cy="1038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68" name="Google Shape;1868;p104"/>
          <p:cNvSpPr txBox="1"/>
          <p:nvPr/>
        </p:nvSpPr>
        <p:spPr>
          <a:xfrm>
            <a:off x="6289200" y="623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파일열기,한줄삭제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69" name="Google Shape;1869;p104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104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12111" name="adj1"/>
              <a:gd fmla="val 10186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104"/>
          <p:cNvSpPr/>
          <p:nvPr/>
        </p:nvSpPr>
        <p:spPr>
          <a:xfrm>
            <a:off x="382025" y="1205650"/>
            <a:ext cx="316800" cy="760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104"/>
          <p:cNvSpPr txBox="1"/>
          <p:nvPr/>
        </p:nvSpPr>
        <p:spPr>
          <a:xfrm>
            <a:off x="6289200" y="1538275"/>
            <a:ext cx="2609100" cy="391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처리일자입력후 거래처일괄등록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버튼으로 등록하세요.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73" name="Google Shape;1873;p104"/>
          <p:cNvSpPr/>
          <p:nvPr/>
        </p:nvSpPr>
        <p:spPr>
          <a:xfrm>
            <a:off x="774375" y="857250"/>
            <a:ext cx="29715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104"/>
          <p:cNvSpPr/>
          <p:nvPr/>
        </p:nvSpPr>
        <p:spPr>
          <a:xfrm>
            <a:off x="5943592" y="1205650"/>
            <a:ext cx="287400" cy="274800"/>
          </a:xfrm>
          <a:prstGeom prst="wedgeRectCallout">
            <a:avLst>
              <a:gd fmla="val -835027" name="adj1"/>
              <a:gd fmla="val -5865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104"/>
          <p:cNvSpPr/>
          <p:nvPr/>
        </p:nvSpPr>
        <p:spPr>
          <a:xfrm>
            <a:off x="5943592" y="1739050"/>
            <a:ext cx="287400" cy="274800"/>
          </a:xfrm>
          <a:prstGeom prst="wedgeRectCallout">
            <a:avLst>
              <a:gd fmla="val -762262" name="adj1"/>
              <a:gd fmla="val 39204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104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[거래처] 일괄등록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77" name="Google Shape;1877;p104"/>
          <p:cNvSpPr txBox="1"/>
          <p:nvPr/>
        </p:nvSpPr>
        <p:spPr>
          <a:xfrm>
            <a:off x="6289200" y="20671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78" name="Google Shape;1878;p104"/>
          <p:cNvSpPr txBox="1"/>
          <p:nvPr/>
        </p:nvSpPr>
        <p:spPr>
          <a:xfrm>
            <a:off x="6289200" y="2632075"/>
            <a:ext cx="2609100" cy="942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 </a:t>
            </a:r>
            <a:r>
              <a:rPr b="1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주의사항</a:t>
            </a:r>
            <a:endParaRPr b="1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매출거래처 코드번호는1000번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부터 시작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매입거래처 코드번호는3000번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부터 시작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79" name="Google Shape;1879;p104"/>
          <p:cNvSpPr/>
          <p:nvPr/>
        </p:nvSpPr>
        <p:spPr>
          <a:xfrm>
            <a:off x="4491100" y="897500"/>
            <a:ext cx="1394400" cy="274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104"/>
          <p:cNvSpPr/>
          <p:nvPr/>
        </p:nvSpPr>
        <p:spPr>
          <a:xfrm>
            <a:off x="5943592" y="672250"/>
            <a:ext cx="287400" cy="274800"/>
          </a:xfrm>
          <a:prstGeom prst="wedgeRectCallout">
            <a:avLst>
              <a:gd fmla="val -101389" name="adj1"/>
              <a:gd fmla="val 8384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4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5" name="Google Shape;1885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0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6" name="Google Shape;1886;p105"/>
          <p:cNvSpPr txBox="1"/>
          <p:nvPr/>
        </p:nvSpPr>
        <p:spPr>
          <a:xfrm>
            <a:off x="6289200" y="623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파일열기,한줄삭제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887" name="Google Shape;1887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7200" y="2242950"/>
            <a:ext cx="4115549" cy="25809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888" name="Google Shape;1888;p105"/>
          <p:cNvCxnSpPr/>
          <p:nvPr/>
        </p:nvCxnSpPr>
        <p:spPr>
          <a:xfrm rot="10800000">
            <a:off x="587875" y="1395975"/>
            <a:ext cx="762300" cy="1038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89" name="Google Shape;1889;p105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105"/>
          <p:cNvSpPr txBox="1"/>
          <p:nvPr/>
        </p:nvSpPr>
        <p:spPr>
          <a:xfrm>
            <a:off x="6289200" y="1538275"/>
            <a:ext cx="2609100" cy="391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처리일자입력후 기초품목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  일괄등록 버튼으로 등록하세요.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91" name="Google Shape;1891;p105"/>
          <p:cNvSpPr/>
          <p:nvPr/>
        </p:nvSpPr>
        <p:spPr>
          <a:xfrm>
            <a:off x="382025" y="1229975"/>
            <a:ext cx="298200" cy="699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105"/>
          <p:cNvSpPr/>
          <p:nvPr/>
        </p:nvSpPr>
        <p:spPr>
          <a:xfrm>
            <a:off x="-8" y="1129450"/>
            <a:ext cx="287400" cy="274800"/>
          </a:xfrm>
          <a:prstGeom prst="wedgeRectCallout">
            <a:avLst>
              <a:gd fmla="val 134806" name="adj1"/>
              <a:gd fmla="val 115429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105"/>
          <p:cNvSpPr/>
          <p:nvPr/>
        </p:nvSpPr>
        <p:spPr>
          <a:xfrm>
            <a:off x="774375" y="819975"/>
            <a:ext cx="2375100" cy="391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105"/>
          <p:cNvSpPr txBox="1"/>
          <p:nvPr/>
        </p:nvSpPr>
        <p:spPr>
          <a:xfrm>
            <a:off x="6289200" y="1004875"/>
            <a:ext cx="2609100" cy="39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파일열기로 저장된 엑셀확장자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파일을 여세요.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895" name="Google Shape;1895;p105"/>
          <p:cNvSpPr/>
          <p:nvPr/>
        </p:nvSpPr>
        <p:spPr>
          <a:xfrm>
            <a:off x="5943592" y="748450"/>
            <a:ext cx="287400" cy="274800"/>
          </a:xfrm>
          <a:prstGeom prst="wedgeRectCallout">
            <a:avLst>
              <a:gd fmla="val -1057296" name="adj1"/>
              <a:gd fmla="val -5431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105"/>
          <p:cNvSpPr/>
          <p:nvPr/>
        </p:nvSpPr>
        <p:spPr>
          <a:xfrm>
            <a:off x="5943592" y="1739050"/>
            <a:ext cx="287400" cy="274800"/>
          </a:xfrm>
          <a:prstGeom prst="wedgeRectCallout">
            <a:avLst>
              <a:gd fmla="val -723171" name="adj1"/>
              <a:gd fmla="val 373444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105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[품목]입출력 일괄등록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98" name="Google Shape;1898;p105"/>
          <p:cNvSpPr txBox="1"/>
          <p:nvPr/>
        </p:nvSpPr>
        <p:spPr>
          <a:xfrm>
            <a:off x="6289200" y="20671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2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3" name="Google Shape;1903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23875"/>
            <a:ext cx="5623200" cy="4229726"/>
          </a:xfrm>
          <a:prstGeom prst="rect">
            <a:avLst/>
          </a:prstGeom>
          <a:noFill/>
          <a:ln>
            <a:noFill/>
          </a:ln>
        </p:spPr>
      </p:pic>
      <p:sp>
        <p:nvSpPr>
          <p:cNvPr id="1904" name="Google Shape;1904;p106"/>
          <p:cNvSpPr txBox="1"/>
          <p:nvPr/>
        </p:nvSpPr>
        <p:spPr>
          <a:xfrm>
            <a:off x="6289200" y="1004875"/>
            <a:ext cx="2609100" cy="581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2100그날월일이 암호입니다. 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 </a:t>
            </a:r>
            <a:r>
              <a:rPr b="1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예시)백업날이 10월15일이면</a:t>
            </a:r>
            <a:endParaRPr b="1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            21001015가 됩니다.</a:t>
            </a:r>
            <a:endParaRPr b="1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05" name="Google Shape;1905;p106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6" name="Google Shape;1906;p106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[데이터] 백업관리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07" name="Google Shape;1907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7450" y="2404025"/>
            <a:ext cx="2926700" cy="18094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08" name="Google Shape;1908;p106"/>
          <p:cNvSpPr txBox="1"/>
          <p:nvPr/>
        </p:nvSpPr>
        <p:spPr>
          <a:xfrm>
            <a:off x="6289200" y="623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 데이터를 백업 기능입니다.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cxnSp>
        <p:nvCxnSpPr>
          <p:cNvPr id="1909" name="Google Shape;1909;p106"/>
          <p:cNvCxnSpPr/>
          <p:nvPr/>
        </p:nvCxnSpPr>
        <p:spPr>
          <a:xfrm rot="10800000">
            <a:off x="2953825" y="1937900"/>
            <a:ext cx="642900" cy="661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10" name="Google Shape;1910;p106"/>
          <p:cNvSpPr/>
          <p:nvPr/>
        </p:nvSpPr>
        <p:spPr>
          <a:xfrm>
            <a:off x="1872900" y="1826325"/>
            <a:ext cx="1472400" cy="102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1" name="Google Shape;1911;p106"/>
          <p:cNvSpPr/>
          <p:nvPr/>
        </p:nvSpPr>
        <p:spPr>
          <a:xfrm>
            <a:off x="5943592" y="1586650"/>
            <a:ext cx="287400" cy="274800"/>
          </a:xfrm>
          <a:prstGeom prst="wedgeRectCallout">
            <a:avLst>
              <a:gd fmla="val -432139" name="adj1"/>
              <a:gd fmla="val 58313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5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107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7" name="Google Shape;1917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8" name="Google Shape;1918;p107"/>
          <p:cNvSpPr txBox="1"/>
          <p:nvPr/>
        </p:nvSpPr>
        <p:spPr>
          <a:xfrm>
            <a:off x="6294950" y="1980225"/>
            <a:ext cx="2609100" cy="584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조회버튼을 누르고 일자,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계정과목,처리금액 내역을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입력후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저장버튼을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19" name="Google Shape;1919;p107"/>
          <p:cNvSpPr txBox="1"/>
          <p:nvPr/>
        </p:nvSpPr>
        <p:spPr>
          <a:xfrm>
            <a:off x="6289200" y="1004875"/>
            <a:ext cx="2609100" cy="373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조회,인쇄,엑셀출력,신규,저장,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삭제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20" name="Google Shape;1920;p107"/>
          <p:cNvSpPr/>
          <p:nvPr/>
        </p:nvSpPr>
        <p:spPr>
          <a:xfrm>
            <a:off x="400675" y="1239275"/>
            <a:ext cx="447300" cy="1695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1" name="Google Shape;1921;p107"/>
          <p:cNvSpPr/>
          <p:nvPr/>
        </p:nvSpPr>
        <p:spPr>
          <a:xfrm>
            <a:off x="-8" y="1358050"/>
            <a:ext cx="287400" cy="274800"/>
          </a:xfrm>
          <a:prstGeom prst="wedgeRectCallout">
            <a:avLst>
              <a:gd fmla="val 144949" name="adj1"/>
              <a:gd fmla="val 1398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2" name="Google Shape;1922;p107"/>
          <p:cNvSpPr txBox="1"/>
          <p:nvPr/>
        </p:nvSpPr>
        <p:spPr>
          <a:xfrm>
            <a:off x="6294950" y="2679400"/>
            <a:ext cx="2609100" cy="584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지폐 정산 계산기 입니다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계산해야할 지폐 장수를 넣어서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계산하세요.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23" name="Google Shape;1923;p107"/>
          <p:cNvSpPr/>
          <p:nvPr/>
        </p:nvSpPr>
        <p:spPr>
          <a:xfrm>
            <a:off x="949075" y="1239275"/>
            <a:ext cx="2543700" cy="78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107"/>
          <p:cNvSpPr/>
          <p:nvPr/>
        </p:nvSpPr>
        <p:spPr>
          <a:xfrm>
            <a:off x="3559450" y="969075"/>
            <a:ext cx="2320200" cy="1053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5" name="Google Shape;1925;p107"/>
          <p:cNvSpPr/>
          <p:nvPr/>
        </p:nvSpPr>
        <p:spPr>
          <a:xfrm>
            <a:off x="-8" y="1967650"/>
            <a:ext cx="287400" cy="274800"/>
          </a:xfrm>
          <a:prstGeom prst="wedgeRectCallout">
            <a:avLst>
              <a:gd fmla="val 303395" name="adj1"/>
              <a:gd fmla="val -4718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6" name="Google Shape;1926;p107"/>
          <p:cNvSpPr/>
          <p:nvPr/>
        </p:nvSpPr>
        <p:spPr>
          <a:xfrm>
            <a:off x="5943592" y="748450"/>
            <a:ext cx="287400" cy="274800"/>
          </a:xfrm>
          <a:prstGeom prst="wedgeRectCallout">
            <a:avLst>
              <a:gd fmla="val -947640" name="adj1"/>
              <a:gd fmla="val 5062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7" name="Google Shape;1927;p107"/>
          <p:cNvSpPr txBox="1"/>
          <p:nvPr/>
        </p:nvSpPr>
        <p:spPr>
          <a:xfrm>
            <a:off x="6289200" y="33785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28" name="Google Shape;1928;p107"/>
          <p:cNvSpPr txBox="1"/>
          <p:nvPr/>
        </p:nvSpPr>
        <p:spPr>
          <a:xfrm>
            <a:off x="6294950" y="615600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P. 현금 전용입니다.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29" name="Google Shape;1929;p107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현금 입출금 입력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30" name="Google Shape;1930;p107"/>
          <p:cNvSpPr/>
          <p:nvPr/>
        </p:nvSpPr>
        <p:spPr>
          <a:xfrm>
            <a:off x="959625" y="857250"/>
            <a:ext cx="2543700" cy="373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Google Shape;1931;p107"/>
          <p:cNvSpPr txBox="1"/>
          <p:nvPr/>
        </p:nvSpPr>
        <p:spPr>
          <a:xfrm>
            <a:off x="6294950" y="1492550"/>
            <a:ext cx="2609100" cy="373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입금,출금은 선택하세요.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32" name="Google Shape;1932;p107"/>
          <p:cNvSpPr/>
          <p:nvPr/>
        </p:nvSpPr>
        <p:spPr>
          <a:xfrm>
            <a:off x="5943592" y="1662850"/>
            <a:ext cx="287400" cy="274800"/>
          </a:xfrm>
          <a:prstGeom prst="wedgeRectCallout">
            <a:avLst>
              <a:gd fmla="val -124136" name="adj1"/>
              <a:gd fmla="val -4816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6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7" name="Google Shape;1937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199" cy="348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8" name="Google Shape;1938;p108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9" name="Google Shape;1939;p108"/>
          <p:cNvSpPr/>
          <p:nvPr/>
        </p:nvSpPr>
        <p:spPr>
          <a:xfrm>
            <a:off x="365988" y="1192700"/>
            <a:ext cx="499500" cy="1956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0" name="Google Shape;1940;p108"/>
          <p:cNvSpPr/>
          <p:nvPr/>
        </p:nvSpPr>
        <p:spPr>
          <a:xfrm>
            <a:off x="-8" y="1358050"/>
            <a:ext cx="287400" cy="274800"/>
          </a:xfrm>
          <a:prstGeom prst="wedgeRectCallout">
            <a:avLst>
              <a:gd fmla="val 144949" name="adj1"/>
              <a:gd fmla="val 1398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108"/>
          <p:cNvSpPr/>
          <p:nvPr/>
        </p:nvSpPr>
        <p:spPr>
          <a:xfrm>
            <a:off x="930900" y="1239275"/>
            <a:ext cx="2543700" cy="728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Google Shape;1942;p108"/>
          <p:cNvSpPr/>
          <p:nvPr/>
        </p:nvSpPr>
        <p:spPr>
          <a:xfrm>
            <a:off x="3559450" y="969075"/>
            <a:ext cx="2320200" cy="998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3" name="Google Shape;1943;p108"/>
          <p:cNvSpPr/>
          <p:nvPr/>
        </p:nvSpPr>
        <p:spPr>
          <a:xfrm>
            <a:off x="-8" y="1967650"/>
            <a:ext cx="287400" cy="274800"/>
          </a:xfrm>
          <a:prstGeom prst="wedgeRectCallout">
            <a:avLst>
              <a:gd fmla="val 303395" name="adj1"/>
              <a:gd fmla="val -4718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Google Shape;1944;p108"/>
          <p:cNvSpPr/>
          <p:nvPr/>
        </p:nvSpPr>
        <p:spPr>
          <a:xfrm>
            <a:off x="5943592" y="748450"/>
            <a:ext cx="287400" cy="274800"/>
          </a:xfrm>
          <a:prstGeom prst="wedgeRectCallout">
            <a:avLst>
              <a:gd fmla="val -947640" name="adj1"/>
              <a:gd fmla="val 50628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" name="Google Shape;1945;p108"/>
          <p:cNvSpPr/>
          <p:nvPr/>
        </p:nvSpPr>
        <p:spPr>
          <a:xfrm>
            <a:off x="959625" y="857250"/>
            <a:ext cx="2543700" cy="335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108"/>
          <p:cNvSpPr/>
          <p:nvPr/>
        </p:nvSpPr>
        <p:spPr>
          <a:xfrm>
            <a:off x="5943592" y="1662850"/>
            <a:ext cx="287400" cy="274800"/>
          </a:xfrm>
          <a:prstGeom prst="wedgeRectCallout">
            <a:avLst>
              <a:gd fmla="val -124136" name="adj1"/>
              <a:gd fmla="val -48162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Google Shape;1947;p108"/>
          <p:cNvSpPr txBox="1"/>
          <p:nvPr/>
        </p:nvSpPr>
        <p:spPr>
          <a:xfrm>
            <a:off x="6294950" y="1599225"/>
            <a:ext cx="2609100" cy="584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조회버튼을 누르고 일자,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계정과목,처리금액 내역을</a:t>
            </a:r>
            <a:endParaRPr sz="1200"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" sz="1200">
                <a:latin typeface="Gulim"/>
                <a:ea typeface="Gulim"/>
                <a:cs typeface="Gulim"/>
                <a:sym typeface="Gulim"/>
              </a:rPr>
              <a:t>   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입력후</a:t>
            </a:r>
            <a:r>
              <a:rPr lang="ko" sz="1200">
                <a:latin typeface="Gulim"/>
                <a:ea typeface="Gulim"/>
                <a:cs typeface="Gulim"/>
                <a:sym typeface="Gulim"/>
              </a:rPr>
              <a:t> </a:t>
            </a: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저장버튼을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48" name="Google Shape;1948;p108"/>
          <p:cNvSpPr txBox="1"/>
          <p:nvPr/>
        </p:nvSpPr>
        <p:spPr>
          <a:xfrm>
            <a:off x="6289200" y="623875"/>
            <a:ext cx="2609100" cy="373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조회,인쇄,엑셀출력,신규,저장,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삭제,기간별조회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49" name="Google Shape;1949;p108"/>
          <p:cNvSpPr txBox="1"/>
          <p:nvPr/>
        </p:nvSpPr>
        <p:spPr>
          <a:xfrm>
            <a:off x="6294950" y="2298400"/>
            <a:ext cx="2609100" cy="584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지폐 정산 계산기 입니다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계산해야할 지폐 장수를 넣어서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계산하세요.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50" name="Google Shape;1950;p108"/>
          <p:cNvSpPr txBox="1"/>
          <p:nvPr/>
        </p:nvSpPr>
        <p:spPr>
          <a:xfrm>
            <a:off x="6289200" y="29975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5.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51" name="Google Shape;1951;p108"/>
          <p:cNvSpPr txBox="1"/>
          <p:nvPr/>
        </p:nvSpPr>
        <p:spPr>
          <a:xfrm>
            <a:off x="6294950" y="1111550"/>
            <a:ext cx="2609100" cy="373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입금,출금은 선택하세요.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952" name="Google Shape;195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450" y="2400725"/>
            <a:ext cx="2724000" cy="4823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953" name="Google Shape;1953;p108"/>
          <p:cNvCxnSpPr/>
          <p:nvPr/>
        </p:nvCxnSpPr>
        <p:spPr>
          <a:xfrm rot="10800000">
            <a:off x="2040550" y="1155475"/>
            <a:ext cx="121200" cy="1276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954" name="Google Shape;1954;p108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입출금 관리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5623201" cy="34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0" name="Google Shape;1960;p109"/>
          <p:cNvSpPr txBox="1"/>
          <p:nvPr/>
        </p:nvSpPr>
        <p:spPr>
          <a:xfrm>
            <a:off x="6289200" y="623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프린터,엑셀출력 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61" name="Google Shape;1961;p109"/>
          <p:cNvSpPr txBox="1"/>
          <p:nvPr/>
        </p:nvSpPr>
        <p:spPr>
          <a:xfrm>
            <a:off x="6289200" y="1004875"/>
            <a:ext cx="2609100" cy="40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입출금구분,처리기간,계정코드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입력후 조회버튼을 클릭하세요.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962" name="Google Shape;1962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7425" y="2307025"/>
            <a:ext cx="4351986" cy="13245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963" name="Google Shape;1963;p109"/>
          <p:cNvCxnSpPr/>
          <p:nvPr/>
        </p:nvCxnSpPr>
        <p:spPr>
          <a:xfrm rot="10800000">
            <a:off x="670775" y="1490950"/>
            <a:ext cx="700200" cy="976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64" name="Google Shape;1964;p109"/>
          <p:cNvSpPr/>
          <p:nvPr/>
        </p:nvSpPr>
        <p:spPr>
          <a:xfrm>
            <a:off x="344775" y="1304500"/>
            <a:ext cx="438000" cy="549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109"/>
          <p:cNvSpPr/>
          <p:nvPr/>
        </p:nvSpPr>
        <p:spPr>
          <a:xfrm>
            <a:off x="839600" y="866575"/>
            <a:ext cx="4100100" cy="438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109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109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기간별 입출금 현환조회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68" name="Google Shape;1968;p109"/>
          <p:cNvSpPr/>
          <p:nvPr/>
        </p:nvSpPr>
        <p:spPr>
          <a:xfrm>
            <a:off x="-8" y="1434250"/>
            <a:ext cx="287400" cy="274800"/>
          </a:xfrm>
          <a:prstGeom prst="wedgeRectCallout">
            <a:avLst>
              <a:gd fmla="val 144949" name="adj1"/>
              <a:gd fmla="val 1398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109"/>
          <p:cNvSpPr/>
          <p:nvPr/>
        </p:nvSpPr>
        <p:spPr>
          <a:xfrm>
            <a:off x="5943592" y="1053250"/>
            <a:ext cx="287400" cy="274800"/>
          </a:xfrm>
          <a:prstGeom prst="wedgeRectCallout">
            <a:avLst>
              <a:gd fmla="val -402955" name="adj1"/>
              <a:gd fmla="val -33160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109"/>
          <p:cNvSpPr txBox="1"/>
          <p:nvPr/>
        </p:nvSpPr>
        <p:spPr>
          <a:xfrm>
            <a:off x="6289200" y="15130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4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p110"/>
          <p:cNvSpPr txBox="1"/>
          <p:nvPr/>
        </p:nvSpPr>
        <p:spPr>
          <a:xfrm>
            <a:off x="6289200" y="6238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1. 저장,삭제기능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76" name="Google Shape;1976;p110"/>
          <p:cNvSpPr txBox="1"/>
          <p:nvPr/>
        </p:nvSpPr>
        <p:spPr>
          <a:xfrm>
            <a:off x="6289200" y="1004875"/>
            <a:ext cx="2609100" cy="383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2. 제목과 내용 입력후 저장버튼을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클릭하세요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pic>
        <p:nvPicPr>
          <p:cNvPr id="1977" name="Google Shape;1977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23875"/>
            <a:ext cx="5623200" cy="34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8" name="Google Shape;1978;p110"/>
          <p:cNvSpPr txBox="1"/>
          <p:nvPr/>
        </p:nvSpPr>
        <p:spPr>
          <a:xfrm>
            <a:off x="6289200" y="1494475"/>
            <a:ext cx="2609100" cy="564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3. 추가를 눌러 다른 내용을 입력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저장,열기로 저장내용을 확인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    할수있습니다.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79" name="Google Shape;1979;p110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0" name="Google Shape;1980;p110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업무일지 작성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81" name="Google Shape;1981;p110"/>
          <p:cNvSpPr txBox="1"/>
          <p:nvPr/>
        </p:nvSpPr>
        <p:spPr>
          <a:xfrm>
            <a:off x="6289200" y="2164975"/>
            <a:ext cx="2609100" cy="27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ko" sz="1200" u="none" cap="none" strike="noStrike">
                <a:solidFill>
                  <a:srgbClr val="000000"/>
                </a:solidFill>
                <a:latin typeface="Gulim"/>
                <a:ea typeface="Gulim"/>
                <a:cs typeface="Gulim"/>
                <a:sym typeface="Gulim"/>
              </a:rPr>
              <a:t>4. 완료후 닫기를 누르세요.</a:t>
            </a:r>
            <a:endParaRPr b="0" i="0" sz="1200" u="none" cap="none" strike="noStrike">
              <a:solidFill>
                <a:srgbClr val="000000"/>
              </a:solidFill>
              <a:latin typeface="Gulim"/>
              <a:ea typeface="Gulim"/>
              <a:cs typeface="Gulim"/>
              <a:sym typeface="Gulim"/>
            </a:endParaRPr>
          </a:p>
        </p:txBody>
      </p:sp>
      <p:sp>
        <p:nvSpPr>
          <p:cNvPr id="1982" name="Google Shape;1982;p110"/>
          <p:cNvSpPr/>
          <p:nvPr/>
        </p:nvSpPr>
        <p:spPr>
          <a:xfrm>
            <a:off x="391350" y="1360425"/>
            <a:ext cx="540600" cy="689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3" name="Google Shape;1983;p110"/>
          <p:cNvSpPr/>
          <p:nvPr/>
        </p:nvSpPr>
        <p:spPr>
          <a:xfrm>
            <a:off x="2776750" y="1076400"/>
            <a:ext cx="3065400" cy="2874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4" name="Google Shape;1984;p110"/>
          <p:cNvSpPr/>
          <p:nvPr/>
        </p:nvSpPr>
        <p:spPr>
          <a:xfrm>
            <a:off x="3871900" y="801350"/>
            <a:ext cx="1467300" cy="20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5" name="Google Shape;1985;p110"/>
          <p:cNvSpPr/>
          <p:nvPr/>
        </p:nvSpPr>
        <p:spPr>
          <a:xfrm>
            <a:off x="-8" y="1510450"/>
            <a:ext cx="287400" cy="274800"/>
          </a:xfrm>
          <a:prstGeom prst="wedgeRectCallout">
            <a:avLst>
              <a:gd fmla="val 144949" name="adj1"/>
              <a:gd fmla="val 13983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6" name="Google Shape;1986;p110"/>
          <p:cNvSpPr/>
          <p:nvPr/>
        </p:nvSpPr>
        <p:spPr>
          <a:xfrm>
            <a:off x="5943592" y="1358050"/>
            <a:ext cx="287400" cy="274800"/>
          </a:xfrm>
          <a:prstGeom prst="wedgeRectCallout">
            <a:avLst>
              <a:gd fmla="val -159801" name="adj1"/>
              <a:gd fmla="val 112036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7" name="Google Shape;1987;p110"/>
          <p:cNvSpPr/>
          <p:nvPr/>
        </p:nvSpPr>
        <p:spPr>
          <a:xfrm>
            <a:off x="5943592" y="824650"/>
            <a:ext cx="287400" cy="274800"/>
          </a:xfrm>
          <a:prstGeom prst="wedgeRectCallout">
            <a:avLst>
              <a:gd fmla="val -234366" name="adj1"/>
              <a:gd fmla="val -17795" name="adj2"/>
            </a:avLst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p111"/>
          <p:cNvSpPr txBox="1"/>
          <p:nvPr/>
        </p:nvSpPr>
        <p:spPr>
          <a:xfrm>
            <a:off x="2530650" y="123175"/>
            <a:ext cx="31377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ko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계정과목 설명</a:t>
            </a:r>
            <a:endParaRPr b="1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93" name="Google Shape;1993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15600"/>
            <a:ext cx="8147475" cy="4440726"/>
          </a:xfrm>
          <a:prstGeom prst="rect">
            <a:avLst/>
          </a:prstGeom>
          <a:noFill/>
          <a:ln>
            <a:noFill/>
          </a:ln>
        </p:spPr>
      </p:pic>
      <p:sp>
        <p:nvSpPr>
          <p:cNvPr id="1994" name="Google Shape;1994;p111"/>
          <p:cNvSpPr txBox="1"/>
          <p:nvPr/>
        </p:nvSpPr>
        <p:spPr>
          <a:xfrm>
            <a:off x="162650" y="123025"/>
            <a:ext cx="272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k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11. 고객서비스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